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62" r:id="rId5"/>
    <p:sldId id="1988" r:id="rId6"/>
    <p:sldId id="1985" r:id="rId7"/>
    <p:sldId id="1986" r:id="rId8"/>
    <p:sldId id="264" r:id="rId9"/>
    <p:sldId id="1991" r:id="rId10"/>
    <p:sldId id="1989" r:id="rId11"/>
    <p:sldId id="263" r:id="rId12"/>
    <p:sldId id="1990" r:id="rId13"/>
    <p:sldId id="265" r:id="rId14"/>
    <p:sldId id="266" r:id="rId15"/>
    <p:sldId id="267" r:id="rId16"/>
    <p:sldId id="268" r:id="rId17"/>
    <p:sldId id="270" r:id="rId18"/>
    <p:sldId id="271" r:id="rId19"/>
    <p:sldId id="272" r:id="rId20"/>
    <p:sldId id="273" r:id="rId21"/>
    <p:sldId id="274"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9" r:id="rId35"/>
    <p:sldId id="290" r:id="rId36"/>
    <p:sldId id="291" r:id="rId37"/>
    <p:sldId id="292" r:id="rId38"/>
    <p:sldId id="293" r:id="rId39"/>
    <p:sldId id="294" r:id="rId40"/>
    <p:sldId id="295" r:id="rId41"/>
    <p:sldId id="296" r:id="rId42"/>
    <p:sldId id="298" r:id="rId43"/>
    <p:sldId id="299" r:id="rId44"/>
    <p:sldId id="300" r:id="rId45"/>
    <p:sldId id="301" r:id="rId46"/>
    <p:sldId id="302" r:id="rId47"/>
    <p:sldId id="303" r:id="rId48"/>
    <p:sldId id="304" r:id="rId49"/>
    <p:sldId id="305" r:id="rId50"/>
    <p:sldId id="306" r:id="rId51"/>
    <p:sldId id="307" r:id="rId52"/>
    <p:sldId id="308" r:id="rId53"/>
    <p:sldId id="310" r:id="rId54"/>
    <p:sldId id="311" r:id="rId55"/>
    <p:sldId id="313" r:id="rId56"/>
    <p:sldId id="314" r:id="rId57"/>
    <p:sldId id="315" r:id="rId58"/>
    <p:sldId id="316" r:id="rId59"/>
    <p:sldId id="317" r:id="rId60"/>
    <p:sldId id="318" r:id="rId61"/>
    <p:sldId id="319" r:id="rId62"/>
    <p:sldId id="321" r:id="rId63"/>
    <p:sldId id="322" r:id="rId64"/>
    <p:sldId id="323" r:id="rId65"/>
    <p:sldId id="325" r:id="rId66"/>
    <p:sldId id="326" r:id="rId67"/>
    <p:sldId id="327" r:id="rId68"/>
    <p:sldId id="328" r:id="rId69"/>
    <p:sldId id="329" r:id="rId70"/>
    <p:sldId id="330" r:id="rId71"/>
    <p:sldId id="331" r:id="rId72"/>
    <p:sldId id="332" r:id="rId73"/>
    <p:sldId id="333" r:id="rId74"/>
    <p:sldId id="334" r:id="rId75"/>
    <p:sldId id="335" r:id="rId76"/>
    <p:sldId id="337" r:id="rId77"/>
    <p:sldId id="338" r:id="rId78"/>
    <p:sldId id="339" r:id="rId79"/>
    <p:sldId id="340" r:id="rId80"/>
    <p:sldId id="341" r:id="rId81"/>
    <p:sldId id="342" r:id="rId82"/>
    <p:sldId id="343" r:id="rId83"/>
    <p:sldId id="344" r:id="rId84"/>
    <p:sldId id="345" r:id="rId85"/>
    <p:sldId id="346" r:id="rId86"/>
    <p:sldId id="347" r:id="rId87"/>
    <p:sldId id="348" r:id="rId88"/>
    <p:sldId id="349" r:id="rId89"/>
    <p:sldId id="350" r:id="rId90"/>
    <p:sldId id="352" r:id="rId91"/>
    <p:sldId id="354" r:id="rId92"/>
    <p:sldId id="355" r:id="rId93"/>
    <p:sldId id="2084" r:id="rId94"/>
  </p:sldIdLst>
  <p:sldSz cx="12166600" cy="6858000"/>
  <p:notesSz cx="6858000" cy="9144000"/>
  <p:custDataLst>
    <p:tags r:id="rId9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34" userDrawn="1">
          <p15:clr>
            <a:srgbClr val="A4A3A4"/>
          </p15:clr>
        </p15:guide>
        <p15:guide id="2" pos="288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233" autoAdjust="0"/>
  </p:normalViewPr>
  <p:slideViewPr>
    <p:cSldViewPr showGuides="1">
      <p:cViewPr varScale="1">
        <p:scale>
          <a:sx n="106" d="100"/>
          <a:sy n="106" d="100"/>
        </p:scale>
        <p:origin x="216" y="72"/>
      </p:cViewPr>
      <p:guideLst>
        <p:guide orient="horz" pos="2234"/>
        <p:guide pos="2886"/>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8" Type="http://schemas.openxmlformats.org/officeDocument/2006/relationships/tags" Target="tags/tag18.xml"/><Relationship Id="rId97" Type="http://schemas.openxmlformats.org/officeDocument/2006/relationships/tableStyles" Target="tableStyles.xml"/><Relationship Id="rId96" Type="http://schemas.openxmlformats.org/officeDocument/2006/relationships/viewProps" Target="viewProps.xml"/><Relationship Id="rId95" Type="http://schemas.openxmlformats.org/officeDocument/2006/relationships/presProps" Target="presProps.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fld>
            <a:endParaRPr lang="cs-C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1</a:t>
            </a:r>
            <a:endParaRPr lang="en-US" sz="9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7350" y="685800"/>
            <a:ext cx="60833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5</a:t>
            </a:r>
            <a:endParaRPr lang="en-US" sz="90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noGrp="1"/>
          </p:cNvSpPr>
          <p:nvPr>
            <p:ph type="body"/>
          </p:nvPr>
        </p:nvSpPr>
        <p:spPr>
          <a:xfrm>
            <a:off x="0" y="0"/>
            <a:ext cx="0" cy="0"/>
          </a:xfrm>
          <a:prstGeom prst="rect">
            <a:avLst/>
          </a:prstGeom>
        </p:spPr>
        <p:txBody>
          <a:bodyPr rtlCol="0" anchor="t"/>
          <a:lstStyle/>
          <a:p>
            <a:pPr algn="l">
              <a:defRPr/>
            </a:pPr>
            <a:endParaRPr lang="en-US" sz="1100"/>
          </a:p>
          <a:p>
            <a:pPr algn="l"/>
            <a:r>
              <a:rPr lang="en-US" sz="900"/>
              <a:t>3</a:t>
            </a:r>
            <a:endParaRPr lang="en-US" sz="9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图片与标题">
    <p:spTree>
      <p:nvGrpSpPr>
        <p:cNvPr id="1" name=""/>
        <p:cNvGrpSpPr/>
        <p:nvPr/>
      </p:nvGrpSpPr>
      <p:grpSpPr>
        <a:xfrm>
          <a:off x="0" y="0"/>
          <a:ext cx="0" cy="0"/>
          <a:chOff x="0" y="0"/>
          <a:chExt cx="0" cy="0"/>
        </a:xfrm>
      </p:grpSpPr>
      <p:cxnSp>
        <p:nvCxnSpPr>
          <p:cNvPr id="8" name="直接连接符 7"/>
          <p:cNvCxnSpPr/>
          <p:nvPr userDrawn="1"/>
        </p:nvCxnSpPr>
        <p:spPr>
          <a:xfrm>
            <a:off x="982711" y="1412776"/>
            <a:ext cx="1017855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8"/>
          <p:cNvGrpSpPr/>
          <p:nvPr userDrawn="1"/>
        </p:nvGrpSpPr>
        <p:grpSpPr>
          <a:xfrm>
            <a:off x="10586400" y="654444"/>
            <a:ext cx="574864" cy="577112"/>
            <a:chOff x="6084168" y="1274820"/>
            <a:chExt cx="432048" cy="432834"/>
          </a:xfrm>
        </p:grpSpPr>
        <p:sp>
          <p:nvSpPr>
            <p:cNvPr id="10" name="椭圆 22"/>
            <p:cNvSpPr>
              <a:spLocks noChangeArrowheads="1"/>
            </p:cNvSpPr>
            <p:nvPr/>
          </p:nvSpPr>
          <p:spPr bwMode="auto">
            <a:xfrm>
              <a:off x="6084168" y="1274820"/>
              <a:ext cx="432048" cy="432834"/>
            </a:xfrm>
            <a:prstGeom prst="ellipse">
              <a:avLst/>
            </a:prstGeom>
            <a:solidFill>
              <a:srgbClr val="1369B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1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12" name="组合 11"/>
          <p:cNvGrpSpPr/>
          <p:nvPr userDrawn="1"/>
        </p:nvGrpSpPr>
        <p:grpSpPr>
          <a:xfrm>
            <a:off x="8861809" y="654969"/>
            <a:ext cx="574864" cy="576064"/>
            <a:chOff x="4788024" y="1275213"/>
            <a:chExt cx="432048" cy="432048"/>
          </a:xfrm>
        </p:grpSpPr>
        <p:sp>
          <p:nvSpPr>
            <p:cNvPr id="1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1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15" name="组合 14"/>
          <p:cNvGrpSpPr/>
          <p:nvPr userDrawn="1"/>
        </p:nvGrpSpPr>
        <p:grpSpPr>
          <a:xfrm>
            <a:off x="9724104" y="654444"/>
            <a:ext cx="575909" cy="577112"/>
            <a:chOff x="5436096" y="1274820"/>
            <a:chExt cx="432833" cy="432834"/>
          </a:xfrm>
        </p:grpSpPr>
        <p:sp>
          <p:nvSpPr>
            <p:cNvPr id="1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1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18" name="组合 17"/>
          <p:cNvGrpSpPr/>
          <p:nvPr userDrawn="1"/>
        </p:nvGrpSpPr>
        <p:grpSpPr>
          <a:xfrm>
            <a:off x="7137218" y="654444"/>
            <a:ext cx="575909" cy="577112"/>
            <a:chOff x="3491880" y="1274820"/>
            <a:chExt cx="432833" cy="432834"/>
          </a:xfrm>
        </p:grpSpPr>
        <p:sp>
          <p:nvSpPr>
            <p:cNvPr id="19" name="椭圆 16"/>
            <p:cNvSpPr>
              <a:spLocks noChangeArrowheads="1"/>
            </p:cNvSpPr>
            <p:nvPr/>
          </p:nvSpPr>
          <p:spPr bwMode="auto">
            <a:xfrm>
              <a:off x="3491880" y="1274820"/>
              <a:ext cx="432833" cy="432834"/>
            </a:xfrm>
            <a:prstGeom prst="ellipse">
              <a:avLst/>
            </a:prstGeom>
            <a:solidFill>
              <a:srgbClr val="1369B2"/>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2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grpSp>
        <p:nvGrpSpPr>
          <p:cNvPr id="21" name="组合 20"/>
          <p:cNvGrpSpPr/>
          <p:nvPr userDrawn="1"/>
        </p:nvGrpSpPr>
        <p:grpSpPr>
          <a:xfrm>
            <a:off x="7999513" y="654444"/>
            <a:ext cx="575909" cy="577112"/>
            <a:chOff x="4139952" y="1274820"/>
            <a:chExt cx="432833" cy="432834"/>
          </a:xfrm>
        </p:grpSpPr>
        <p:sp>
          <p:nvSpPr>
            <p:cNvPr id="2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795">
                <a:solidFill>
                  <a:srgbClr val="FFFFFF"/>
                </a:solidFill>
                <a:latin typeface="+mn-lt"/>
                <a:ea typeface="+mn-ea"/>
                <a:cs typeface="+mn-ea"/>
                <a:sym typeface="+mn-lt"/>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34290" tIns="17145" rIns="34290" bIns="17145" anchor="ctr"/>
            <a:lstStyle/>
            <a:p>
              <a:endParaRPr lang="en-US" sz="1795">
                <a:cs typeface="+mn-ea"/>
                <a:sym typeface="+mn-lt"/>
              </a:endParaRPr>
            </a:p>
          </p:txBody>
        </p:sp>
      </p:grpSp>
      <p:pic>
        <p:nvPicPr>
          <p:cNvPr id="3" name="图片 2" descr="河南工院标志--蓝色"/>
          <p:cNvPicPr>
            <a:picLocks noChangeAspect="1"/>
          </p:cNvPicPr>
          <p:nvPr userDrawn="1"/>
        </p:nvPicPr>
        <p:blipFill>
          <a:blip r:embed="rId2"/>
          <a:stretch>
            <a:fillRect/>
          </a:stretch>
        </p:blipFill>
        <p:spPr>
          <a:xfrm>
            <a:off x="9089380" y="6220290"/>
            <a:ext cx="2979938" cy="59168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p14:flip dir="r"/>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7.xml"/><Relationship Id="rId2" Type="http://schemas.openxmlformats.org/officeDocument/2006/relationships/tags" Target="../tags/tag16.xml"/><Relationship Id="rId1"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1.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59.xml"/><Relationship Id="rId3" Type="http://schemas.openxmlformats.org/officeDocument/2006/relationships/slideLayout" Target="../slideLayouts/slideLayout7.xml"/><Relationship Id="rId2" Type="http://schemas.openxmlformats.org/officeDocument/2006/relationships/image" Target="../media/image7.png"/><Relationship Id="rId1" Type="http://schemas.openxmlformats.org/officeDocument/2006/relationships/image" Target="../media/image1.png"/></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67.xml.rels><?xml version="1.0" encoding="UTF-8" standalone="yes"?>
<Relationships xmlns="http://schemas.openxmlformats.org/package/2006/relationships"><Relationship Id="rId4" Type="http://schemas.openxmlformats.org/officeDocument/2006/relationships/notesSlide" Target="../notesSlides/notesSlide64.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1.pn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1.xml.rels><?xml version="1.0" encoding="UTF-8" standalone="yes"?>
<Relationships xmlns="http://schemas.openxmlformats.org/package/2006/relationships"><Relationship Id="rId4" Type="http://schemas.openxmlformats.org/officeDocument/2006/relationships/notesSlide" Target="../notesSlides/notesSlide68.xml"/><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1.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4.xml.rels><?xml version="1.0" encoding="UTF-8" standalone="yes"?>
<Relationships xmlns="http://schemas.openxmlformats.org/package/2006/relationships"><Relationship Id="rId7" Type="http://schemas.openxmlformats.org/officeDocument/2006/relationships/notesSlide" Target="../notesSlides/notesSlide71.xml"/><Relationship Id="rId6"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1.png"/></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0.xml.rels><?xml version="1.0" encoding="UTF-8" standalone="yes"?>
<Relationships xmlns="http://schemas.openxmlformats.org/package/2006/relationships"><Relationship Id="rId4" Type="http://schemas.openxmlformats.org/officeDocument/2006/relationships/notesSlide" Target="../notesSlides/notesSlide77.xml"/><Relationship Id="rId3"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image" Target="../media/image1.png"/></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7" Type="http://schemas.openxmlformats.org/officeDocument/2006/relationships/slideLayout" Target="../slideLayouts/slideLayout7.xml"/><Relationship Id="rId16" Type="http://schemas.openxmlformats.org/officeDocument/2006/relationships/tags" Target="../tags/tag15.xml"/><Relationship Id="rId15" Type="http://schemas.openxmlformats.org/officeDocument/2006/relationships/tags" Target="../tags/tag14.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1.png"/></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7.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sp>
        <p:nvSpPr>
          <p:cNvPr id="100008" name="AutoShape 2"/>
          <p:cNvSpPr/>
          <p:nvPr/>
        </p:nvSpPr>
        <p:spPr>
          <a:xfrm flipH="1" flipV="1">
            <a:off x="-767029" y="-29126"/>
            <a:ext cx="3825848" cy="1804442"/>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sp>
        <p:nvSpPr>
          <p:cNvPr id="100009" name="AutoShape 3"/>
          <p:cNvSpPr/>
          <p:nvPr/>
        </p:nvSpPr>
        <p:spPr>
          <a:xfrm flipH="1" flipV="1">
            <a:off x="1413539" y="0"/>
            <a:ext cx="3825848" cy="1804442"/>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sp>
        <p:nvSpPr>
          <p:cNvPr id="100010" name="AutoShape 4"/>
          <p:cNvSpPr/>
          <p:nvPr/>
        </p:nvSpPr>
        <p:spPr>
          <a:xfrm>
            <a:off x="6085438" y="4298493"/>
            <a:ext cx="5426766" cy="2559507"/>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sp>
        <p:nvSpPr>
          <p:cNvPr id="100011" name="AutoShape 5"/>
          <p:cNvSpPr/>
          <p:nvPr/>
        </p:nvSpPr>
        <p:spPr>
          <a:xfrm>
            <a:off x="7741543" y="3609725"/>
            <a:ext cx="6887119" cy="3248275"/>
          </a:xfrm>
          <a:prstGeom prst="triangle">
            <a:avLst>
              <a:gd name="adj" fmla="val 50000"/>
            </a:avLst>
          </a:prstGeom>
          <a:solidFill>
            <a:srgbClr val="E9EAEF">
              <a:alpha val="59000"/>
            </a:srgbClr>
          </a:solidFill>
        </p:spPr>
        <p:txBody>
          <a:bodyPr vert="horz" wrap="square" lIns="91440" tIns="45720" rIns="91440" bIns="45720" rtlCol="0" anchor="ctr" anchorCtr="0">
            <a:noAutofit/>
          </a:bodyPr>
          <a:lstStyle/>
          <a:p>
            <a:pPr algn="ctr">
              <a:defRPr/>
            </a:pPr>
            <a:endParaRPr lang="en-US" sz="1100"/>
          </a:p>
        </p:txBody>
      </p:sp>
      <p:grpSp>
        <p:nvGrpSpPr>
          <p:cNvPr id="100041" name="Group 6"/>
          <p:cNvGrpSpPr/>
          <p:nvPr/>
        </p:nvGrpSpPr>
        <p:grpSpPr>
          <a:xfrm>
            <a:off x="2308765" y="3693700"/>
            <a:ext cx="7551046" cy="105537"/>
            <a:chOff x="2308765" y="3693700"/>
            <a:chExt cx="7551046" cy="105537"/>
          </a:xfrm>
        </p:grpSpPr>
        <p:cxnSp>
          <p:nvCxnSpPr>
            <p:cNvPr id="7" name="Connector 7"/>
            <p:cNvCxnSpPr/>
            <p:nvPr/>
          </p:nvCxnSpPr>
          <p:spPr>
            <a:xfrm>
              <a:off x="2576417" y="3746418"/>
              <a:ext cx="7283394" cy="0"/>
            </a:xfrm>
            <a:prstGeom prst="line">
              <a:avLst/>
            </a:prstGeom>
            <a:ln w="28575">
              <a:solidFill>
                <a:srgbClr val="3F3F3F">
                  <a:alpha val="100000"/>
                </a:srgbClr>
              </a:solidFill>
              <a:prstDash val="solid"/>
              <a:headEnd type="none"/>
              <a:tailEnd type="none"/>
            </a:ln>
          </p:spPr>
        </p:cxnSp>
        <p:sp>
          <p:nvSpPr>
            <p:cNvPr id="100045" name="AutoShape 8"/>
            <p:cNvSpPr/>
            <p:nvPr/>
          </p:nvSpPr>
          <p:spPr>
            <a:xfrm>
              <a:off x="2308765" y="3693700"/>
              <a:ext cx="105537" cy="105537"/>
            </a:xfrm>
            <a:prstGeom prst="ellipse">
              <a:avLst/>
            </a:prstGeom>
            <a:solidFill>
              <a:srgbClr val="3F3F3F">
                <a:alpha val="100000"/>
              </a:srgbClr>
            </a:solidFill>
            <a:ln w="25400">
              <a:solidFill>
                <a:schemeClr val="dk1">
                  <a:alpha val="100000"/>
                  <a:lumMod val="75000"/>
                  <a:lumMod val="25000"/>
                </a:schemeClr>
              </a:solidFill>
              <a:prstDash val="solid"/>
            </a:ln>
          </p:spPr>
          <p:txBody>
            <a:bodyPr vert="horz" wrap="square" lIns="91440" tIns="45720" rIns="91440" bIns="45720" rtlCol="0" anchor="ctr" anchorCtr="0">
              <a:noAutofit/>
            </a:bodyPr>
            <a:lstStyle/>
            <a:p>
              <a:pPr algn="ctr">
                <a:defRPr/>
              </a:pPr>
              <a:endParaRPr lang="en-US" sz="1100"/>
            </a:p>
          </p:txBody>
        </p:sp>
      </p:grpSp>
      <p:sp>
        <p:nvSpPr>
          <p:cNvPr id="100002" name="AutoShape 9"/>
          <p:cNvSpPr/>
          <p:nvPr/>
        </p:nvSpPr>
        <p:spPr>
          <a:xfrm>
            <a:off x="9998623" y="3693670"/>
            <a:ext cx="105497" cy="105497"/>
          </a:xfrm>
          <a:prstGeom prst="ellipse">
            <a:avLst/>
          </a:prstGeom>
          <a:solidFill>
            <a:srgbClr val="3F3F3F">
              <a:alpha val="100000"/>
            </a:srgbClr>
          </a:solidFill>
          <a:ln w="25400">
            <a:solidFill>
              <a:schemeClr val="dk1">
                <a:alpha val="100000"/>
                <a:lumMod val="75000"/>
                <a:lumMod val="25000"/>
              </a:schemeClr>
            </a:solidFill>
            <a:prstDash val="solid"/>
          </a:ln>
        </p:spPr>
        <p:txBody>
          <a:bodyPr vert="horz" wrap="square" lIns="91440" tIns="45720" rIns="91440" bIns="45720" rtlCol="0" anchor="ctr" anchorCtr="0">
            <a:noAutofit/>
          </a:bodyPr>
          <a:lstStyle/>
          <a:p>
            <a:pPr algn="ctr">
              <a:defRPr/>
            </a:pPr>
            <a:endParaRPr lang="en-US" sz="1100"/>
          </a:p>
        </p:txBody>
      </p:sp>
      <p:pic>
        <p:nvPicPr>
          <p:cNvPr id="100003" name="Picture 10"/>
          <p:cNvPicPr>
            <a:picLocks noChangeAspect="1"/>
          </p:cNvPicPr>
          <p:nvPr/>
        </p:nvPicPr>
        <p:blipFill>
          <a:blip r:embed="rId1"/>
          <a:srcRect/>
          <a:stretch>
            <a:fillRect/>
          </a:stretch>
        </p:blipFill>
        <p:spPr>
          <a:xfrm>
            <a:off x="46990" y="0"/>
            <a:ext cx="5266690" cy="1043305"/>
          </a:xfrm>
          <a:prstGeom prst="rect">
            <a:avLst/>
          </a:prstGeom>
        </p:spPr>
      </p:pic>
      <p:sp>
        <p:nvSpPr>
          <p:cNvPr id="200008" name="TextBox 11"/>
          <p:cNvSpPr txBox="1"/>
          <p:nvPr/>
        </p:nvSpPr>
        <p:spPr>
          <a:xfrm>
            <a:off x="2504662" y="2534497"/>
            <a:ext cx="7406544" cy="783590"/>
          </a:xfrm>
          <a:prstGeom prst="rect">
            <a:avLst/>
          </a:prstGeom>
          <a:noFill/>
        </p:spPr>
        <p:txBody>
          <a:bodyPr vert="horz" wrap="square" lIns="91440" tIns="45720" rIns="91440" bIns="45720" rtlCol="0" anchor="t" anchorCtr="0">
            <a:normAutofit/>
          </a:bodyPr>
          <a:lstStyle/>
          <a:p>
            <a:pPr algn="ctr">
              <a:lnSpc>
                <a:spcPct val="100000"/>
              </a:lnSpc>
            </a:pPr>
            <a:r>
              <a:rPr lang="en-US" sz="4200">
                <a:solidFill>
                  <a:srgbClr val="1369B2">
                    <a:alpha val="100000"/>
                  </a:srgbClr>
                </a:solidFill>
                <a:latin typeface="微软雅黑" panose="020B0503020204020204" charset="-122"/>
                <a:ea typeface="微软雅黑" panose="020B0503020204020204" charset="-122"/>
                <a:cs typeface="微软雅黑" panose="020B0503020204020204" charset="-122"/>
              </a:rPr>
              <a:t>第九章 数据库编程</a:t>
            </a:r>
            <a:endParaRPr lang="en-US" sz="420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9"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AutoShape 10"/>
          <p:cNvSpPr/>
          <p:nvPr/>
        </p:nvSpPr>
        <p:spPr>
          <a:xfrm>
            <a:off x="547297" y="1273903"/>
            <a:ext cx="3357113" cy="4480357"/>
          </a:xfrm>
          <a:prstGeom prst="rect">
            <a:avLst/>
          </a:prstGeom>
          <a:solidFill>
            <a:schemeClr val="accent2">
              <a:alpha val="20000"/>
            </a:schemeClr>
          </a:solidFill>
        </p:spPr>
      </p:sp>
      <p:sp>
        <p:nvSpPr>
          <p:cNvPr id="11" name="AutoShape 11"/>
          <p:cNvSpPr/>
          <p:nvPr/>
        </p:nvSpPr>
        <p:spPr>
          <a:xfrm>
            <a:off x="4126977" y="1273903"/>
            <a:ext cx="3357113" cy="4480357"/>
          </a:xfrm>
          <a:prstGeom prst="rect">
            <a:avLst/>
          </a:prstGeom>
          <a:solidFill>
            <a:schemeClr val="accent1">
              <a:alpha val="20000"/>
            </a:schemeClr>
          </a:solidFill>
        </p:spPr>
      </p:sp>
      <p:sp>
        <p:nvSpPr>
          <p:cNvPr id="12" name="AutoShape 12"/>
          <p:cNvSpPr/>
          <p:nvPr/>
        </p:nvSpPr>
        <p:spPr>
          <a:xfrm>
            <a:off x="7728650" y="1273903"/>
            <a:ext cx="3357113" cy="4480357"/>
          </a:xfrm>
          <a:prstGeom prst="rect">
            <a:avLst/>
          </a:prstGeom>
          <a:solidFill>
            <a:schemeClr val="accent2">
              <a:alpha val="20000"/>
            </a:schemeClr>
          </a:solidFill>
        </p:spPr>
      </p:sp>
      <p:sp>
        <p:nvSpPr>
          <p:cNvPr id="13" name="TextBox 13"/>
          <p:cNvSpPr txBox="1"/>
          <p:nvPr/>
        </p:nvSpPr>
        <p:spPr>
          <a:xfrm>
            <a:off x="9898724" y="-878903"/>
            <a:ext cx="1254866" cy="638427"/>
          </a:xfrm>
          <a:prstGeom prst="rect">
            <a:avLst/>
          </a:prstGeom>
        </p:spPr>
        <p:txBody>
          <a:bodyPr vert="horz" wrap="square" lIns="123825" tIns="123825" rIns="57150" bIns="123825" rtlCol="0" anchor="t" anchorCtr="0">
            <a:normAutofit/>
          </a:bodyPr>
          <a:lstStyle/>
          <a:p>
            <a:pPr algn="ctr">
              <a:lnSpc>
                <a:spcPct val="150000"/>
              </a:lnSpc>
            </a:pPr>
            <a:r>
              <a:rPr lang="en-US" sz="1350" b="1">
                <a:solidFill>
                  <a:srgbClr val="FFFFFF">
                    <a:alpha val="100000"/>
                  </a:srgbClr>
                </a:solidFill>
                <a:latin typeface="微软雅黑" panose="020B0503020204020204" charset="-122"/>
                <a:ea typeface="微软雅黑" panose="020B0503020204020204" charset="-122"/>
                <a:cs typeface="微软雅黑" panose="020B0503020204020204" charset="-122"/>
              </a:rPr>
              <a:t>要点三</a:t>
            </a:r>
            <a:endParaRPr lang="en-US" sz="1350" b="1">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14" name="AutoShape 14"/>
          <p:cNvSpPr/>
          <p:nvPr/>
        </p:nvSpPr>
        <p:spPr>
          <a:xfrm>
            <a:off x="7728650" y="1273903"/>
            <a:ext cx="1480505" cy="481836"/>
          </a:xfrm>
          <a:prstGeom prst="rect">
            <a:avLst/>
          </a:prstGeom>
          <a:solidFill>
            <a:schemeClr val="accent2">
              <a:alpha val="100000"/>
            </a:schemeClr>
          </a:solidFill>
        </p:spPr>
      </p:sp>
      <p:sp>
        <p:nvSpPr>
          <p:cNvPr id="15" name="AutoShape 15"/>
          <p:cNvSpPr/>
          <p:nvPr/>
        </p:nvSpPr>
        <p:spPr>
          <a:xfrm>
            <a:off x="8912857" y="1273903"/>
            <a:ext cx="481836" cy="481836"/>
          </a:xfrm>
          <a:prstGeom prst="parallelogram">
            <a:avLst/>
          </a:prstGeom>
          <a:solidFill>
            <a:schemeClr val="accent2">
              <a:alpha val="100000"/>
            </a:schemeClr>
          </a:solidFill>
        </p:spPr>
      </p:sp>
      <p:sp>
        <p:nvSpPr>
          <p:cNvPr id="16" name="AutoShape 16"/>
          <p:cNvSpPr/>
          <p:nvPr/>
        </p:nvSpPr>
        <p:spPr>
          <a:xfrm>
            <a:off x="4139489" y="1273903"/>
            <a:ext cx="1480505" cy="481836"/>
          </a:xfrm>
          <a:prstGeom prst="rect">
            <a:avLst/>
          </a:prstGeom>
          <a:solidFill>
            <a:schemeClr val="accent1">
              <a:alpha val="100000"/>
            </a:schemeClr>
          </a:solidFill>
        </p:spPr>
      </p:sp>
      <p:sp>
        <p:nvSpPr>
          <p:cNvPr id="17" name="AutoShape 17"/>
          <p:cNvSpPr/>
          <p:nvPr/>
        </p:nvSpPr>
        <p:spPr>
          <a:xfrm>
            <a:off x="5323697" y="1273903"/>
            <a:ext cx="481836" cy="481836"/>
          </a:xfrm>
          <a:prstGeom prst="parallelogram">
            <a:avLst/>
          </a:prstGeom>
          <a:solidFill>
            <a:schemeClr val="accent1">
              <a:alpha val="100000"/>
            </a:schemeClr>
          </a:solidFill>
        </p:spPr>
      </p:sp>
      <p:sp>
        <p:nvSpPr>
          <p:cNvPr id="18" name="AutoShape 18"/>
          <p:cNvSpPr/>
          <p:nvPr/>
        </p:nvSpPr>
        <p:spPr>
          <a:xfrm>
            <a:off x="547297" y="1273903"/>
            <a:ext cx="1480505" cy="481836"/>
          </a:xfrm>
          <a:prstGeom prst="rect">
            <a:avLst/>
          </a:prstGeom>
          <a:solidFill>
            <a:schemeClr val="accent2">
              <a:alpha val="100000"/>
            </a:schemeClr>
          </a:solidFill>
        </p:spPr>
      </p:sp>
      <p:sp>
        <p:nvSpPr>
          <p:cNvPr id="19" name="AutoShape 19"/>
          <p:cNvSpPr/>
          <p:nvPr/>
        </p:nvSpPr>
        <p:spPr>
          <a:xfrm>
            <a:off x="1731505" y="1273903"/>
            <a:ext cx="481836" cy="481836"/>
          </a:xfrm>
          <a:prstGeom prst="parallelogram">
            <a:avLst/>
          </a:prstGeom>
          <a:solidFill>
            <a:schemeClr val="accent2">
              <a:alpha val="100000"/>
            </a:schemeClr>
          </a:solidFill>
        </p:spPr>
      </p:sp>
      <p:sp>
        <p:nvSpPr>
          <p:cNvPr id="20" name="TextBox 20"/>
          <p:cNvSpPr txBox="1"/>
          <p:nvPr/>
        </p:nvSpPr>
        <p:spPr>
          <a:xfrm>
            <a:off x="836076" y="1939660"/>
            <a:ext cx="2848340" cy="1079466"/>
          </a:xfrm>
          <a:prstGeom prst="rect">
            <a:avLst/>
          </a:prstGeom>
        </p:spPr>
        <p:txBody>
          <a:bodyPr vert="horz" wrap="square" lIns="123825" tIns="123825" rIns="57150" bIns="123825" rtlCol="0" anchor="t" anchorCtr="0">
            <a:normAutofit/>
          </a:bodyPr>
          <a:lstStyle/>
          <a:p>
            <a:pPr>
              <a:lnSpc>
                <a:spcPct val="120000"/>
              </a:lnSpc>
            </a:pPr>
            <a:r>
              <a:rPr lang="en-US" sz="2250" b="1">
                <a:solidFill>
                  <a:schemeClr val="accent1">
                    <a:alpha val="100000"/>
                  </a:schemeClr>
                </a:solidFill>
                <a:latin typeface="微软雅黑" panose="020B0503020204020204" charset="-122"/>
                <a:ea typeface="微软雅黑" panose="020B0503020204020204" charset="-122"/>
                <a:cs typeface="微软雅黑" panose="020B0503020204020204" charset="-122"/>
              </a:rPr>
              <a:t>自定义函数概述</a:t>
            </a:r>
            <a:endParaRPr lang="en-US" sz="225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1" name="TextBox 21"/>
          <p:cNvSpPr txBox="1"/>
          <p:nvPr/>
        </p:nvSpPr>
        <p:spPr>
          <a:xfrm>
            <a:off x="836076" y="2882548"/>
            <a:ext cx="2848340" cy="2376640"/>
          </a:xfrm>
          <a:prstGeom prst="rect">
            <a:avLst/>
          </a:prstGeom>
        </p:spPr>
        <p:txBody>
          <a:bodyPr vert="horz" wrap="square" lIns="123825" tIns="123825" rIns="57150" bIns="123825" rtlCol="0" anchor="t" anchorCtr="0">
            <a:normAutofit/>
          </a:bodyPr>
          <a:lstStyle/>
          <a:p>
            <a:pPr>
              <a:lnSpc>
                <a:spcPct val="150000"/>
              </a:lnSpc>
            </a:pPr>
            <a:r>
              <a:rPr lang="en-US" sz="1275">
                <a:solidFill>
                  <a:schemeClr val="dk1">
                    <a:alpha val="100000"/>
                  </a:schemeClr>
                </a:solidFill>
                <a:latin typeface="微软雅黑" panose="020B0503020204020204" charset="-122"/>
                <a:ea typeface="微软雅黑" panose="020B0503020204020204" charset="-122"/>
                <a:cs typeface="微软雅黑" panose="020B0503020204020204" charset="-122"/>
              </a:rPr>
              <a:t>在MySQL中，如果内置函数无法满足需求，可创建存储函数，遵循特定语法格式，以定义自定义函数，扩展数据库处理能力。</a:t>
            </a:r>
            <a:endParaRPr lang="en-US" sz="1275">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2" name="TextBox 22"/>
          <p:cNvSpPr txBox="1"/>
          <p:nvPr/>
        </p:nvSpPr>
        <p:spPr>
          <a:xfrm>
            <a:off x="836076" y="1201866"/>
            <a:ext cx="1051100" cy="638609"/>
          </a:xfrm>
          <a:prstGeom prst="rect">
            <a:avLst/>
          </a:prstGeom>
        </p:spPr>
        <p:txBody>
          <a:bodyPr vert="horz" wrap="square" lIns="123825" tIns="123825" rIns="57150" bIns="123825" rtlCol="0" anchor="t" anchorCtr="0">
            <a:normAutofit/>
          </a:bodyPr>
          <a:lstStyle/>
          <a:p>
            <a:pPr>
              <a:lnSpc>
                <a:spcPct val="140000"/>
              </a:lnSpc>
            </a:pPr>
            <a:r>
              <a:rPr lang="en-US" sz="1725" b="1">
                <a:solidFill>
                  <a:srgbClr val="FFFFFF">
                    <a:alpha val="100000"/>
                  </a:srgbClr>
                </a:solidFill>
                <a:latin typeface="微软雅黑" panose="020B0503020204020204" charset="-122"/>
                <a:ea typeface="微软雅黑" panose="020B0503020204020204" charset="-122"/>
                <a:cs typeface="微软雅黑" panose="020B0503020204020204" charset="-122"/>
              </a:rPr>
              <a:t>要点一</a:t>
            </a:r>
            <a:endParaRPr lang="en-US" sz="1725" b="1">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23" name="TextBox 23"/>
          <p:cNvSpPr txBox="1"/>
          <p:nvPr/>
        </p:nvSpPr>
        <p:spPr>
          <a:xfrm>
            <a:off x="4453212" y="1201866"/>
            <a:ext cx="1051100" cy="638609"/>
          </a:xfrm>
          <a:prstGeom prst="rect">
            <a:avLst/>
          </a:prstGeom>
        </p:spPr>
        <p:txBody>
          <a:bodyPr vert="horz" wrap="square" lIns="123825" tIns="123825" rIns="57150" bIns="123825" rtlCol="0" anchor="t" anchorCtr="0">
            <a:normAutofit/>
          </a:bodyPr>
          <a:lstStyle/>
          <a:p>
            <a:pPr>
              <a:lnSpc>
                <a:spcPct val="140000"/>
              </a:lnSpc>
            </a:pPr>
            <a:r>
              <a:rPr lang="en-US" sz="1725" b="1">
                <a:solidFill>
                  <a:srgbClr val="FFFFFF">
                    <a:alpha val="100000"/>
                  </a:srgbClr>
                </a:solidFill>
                <a:latin typeface="微软雅黑" panose="020B0503020204020204" charset="-122"/>
                <a:ea typeface="微软雅黑" panose="020B0503020204020204" charset="-122"/>
                <a:cs typeface="微软雅黑" panose="020B0503020204020204" charset="-122"/>
              </a:rPr>
              <a:t>要点二</a:t>
            </a:r>
            <a:endParaRPr lang="en-US" sz="1725" b="1">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sp>
        <p:nvSpPr>
          <p:cNvPr id="24" name="TextBox 24"/>
          <p:cNvSpPr txBox="1"/>
          <p:nvPr/>
        </p:nvSpPr>
        <p:spPr>
          <a:xfrm>
            <a:off x="4379318" y="1939660"/>
            <a:ext cx="2848340" cy="1079466"/>
          </a:xfrm>
          <a:prstGeom prst="rect">
            <a:avLst/>
          </a:prstGeom>
        </p:spPr>
        <p:txBody>
          <a:bodyPr vert="horz" wrap="square" lIns="123825" tIns="123825" rIns="57150" bIns="123825" rtlCol="0" anchor="t" anchorCtr="0">
            <a:normAutofit/>
          </a:bodyPr>
          <a:lstStyle/>
          <a:p>
            <a:pPr>
              <a:lnSpc>
                <a:spcPct val="120000"/>
              </a:lnSpc>
            </a:pPr>
            <a:r>
              <a:rPr lang="en-US" sz="2250" b="1">
                <a:solidFill>
                  <a:schemeClr val="accent1">
                    <a:alpha val="100000"/>
                  </a:schemeClr>
                </a:solidFill>
                <a:latin typeface="微软雅黑" panose="020B0503020204020204" charset="-122"/>
                <a:ea typeface="微软雅黑" panose="020B0503020204020204" charset="-122"/>
                <a:cs typeface="微软雅黑" panose="020B0503020204020204" charset="-122"/>
              </a:rPr>
              <a:t>随机电话号码生成器</a:t>
            </a:r>
            <a:endParaRPr lang="en-US" sz="225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5" name="TextBox 25"/>
          <p:cNvSpPr txBox="1"/>
          <p:nvPr/>
        </p:nvSpPr>
        <p:spPr>
          <a:xfrm>
            <a:off x="4379318" y="2882548"/>
            <a:ext cx="2848340" cy="2376640"/>
          </a:xfrm>
          <a:prstGeom prst="rect">
            <a:avLst/>
          </a:prstGeom>
        </p:spPr>
        <p:txBody>
          <a:bodyPr vert="horz" wrap="square" lIns="123825" tIns="123825" rIns="57150" bIns="123825" rtlCol="0" anchor="t" anchorCtr="0">
            <a:normAutofit/>
          </a:bodyPr>
          <a:lstStyle/>
          <a:p>
            <a:pPr>
              <a:lnSpc>
                <a:spcPct val="150000"/>
              </a:lnSpc>
            </a:pPr>
            <a:r>
              <a:rPr lang="en-US" sz="1275">
                <a:solidFill>
                  <a:schemeClr val="dk1">
                    <a:alpha val="100000"/>
                  </a:schemeClr>
                </a:solidFill>
                <a:latin typeface="微软雅黑" panose="020B0503020204020204" charset="-122"/>
                <a:ea typeface="微软雅黑" panose="020B0503020204020204" charset="-122"/>
                <a:cs typeface="微软雅黑" panose="020B0503020204020204" charset="-122"/>
              </a:rPr>
              <a:t>示例展示如何创建名为generatePhone的存储函数，用于生成随机的电话号码，通过组合不同的段来实现，并调用该函数以测试结果。</a:t>
            </a:r>
            <a:endParaRPr lang="en-US" sz="1275">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6" name="TextBox 26"/>
          <p:cNvSpPr txBox="1"/>
          <p:nvPr/>
        </p:nvSpPr>
        <p:spPr>
          <a:xfrm>
            <a:off x="8005583" y="1939660"/>
            <a:ext cx="2848340" cy="1079466"/>
          </a:xfrm>
          <a:prstGeom prst="rect">
            <a:avLst/>
          </a:prstGeom>
        </p:spPr>
        <p:txBody>
          <a:bodyPr vert="horz" wrap="square" lIns="123825" tIns="123825" rIns="57150" bIns="123825" rtlCol="0" anchor="t" anchorCtr="0">
            <a:normAutofit/>
          </a:bodyPr>
          <a:lstStyle/>
          <a:p>
            <a:pPr>
              <a:lnSpc>
                <a:spcPct val="120000"/>
              </a:lnSpc>
            </a:pPr>
            <a:r>
              <a:rPr lang="en-US" sz="2250" b="1">
                <a:solidFill>
                  <a:schemeClr val="accent1">
                    <a:alpha val="100000"/>
                  </a:schemeClr>
                </a:solidFill>
                <a:latin typeface="微软雅黑" panose="020B0503020204020204" charset="-122"/>
                <a:ea typeface="微软雅黑" panose="020B0503020204020204" charset="-122"/>
                <a:cs typeface="微软雅黑" panose="020B0503020204020204" charset="-122"/>
              </a:rPr>
              <a:t>定长随机字符串生成</a:t>
            </a:r>
            <a:endParaRPr lang="en-US" sz="225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7" name="TextBox 27"/>
          <p:cNvSpPr txBox="1"/>
          <p:nvPr/>
        </p:nvSpPr>
        <p:spPr>
          <a:xfrm>
            <a:off x="8005583" y="2882548"/>
            <a:ext cx="2848340" cy="2376640"/>
          </a:xfrm>
          <a:prstGeom prst="rect">
            <a:avLst/>
          </a:prstGeom>
        </p:spPr>
        <p:txBody>
          <a:bodyPr vert="horz" wrap="square" lIns="123825" tIns="123825" rIns="57150" bIns="123825" rtlCol="0" anchor="t" anchorCtr="0">
            <a:normAutofit/>
          </a:bodyPr>
          <a:lstStyle/>
          <a:p>
            <a:pPr>
              <a:lnSpc>
                <a:spcPct val="150000"/>
              </a:lnSpc>
            </a:pPr>
            <a:r>
              <a:rPr lang="en-US" sz="1275">
                <a:solidFill>
                  <a:schemeClr val="dk1">
                    <a:alpha val="100000"/>
                  </a:schemeClr>
                </a:solidFill>
                <a:latin typeface="微软雅黑" panose="020B0503020204020204" charset="-122"/>
                <a:ea typeface="微软雅黑" panose="020B0503020204020204" charset="-122"/>
                <a:cs typeface="微软雅黑" panose="020B0503020204020204" charset="-122"/>
              </a:rPr>
              <a:t>通过create FUNCTION randString(n INT) RETURNS varchar(255) CHARSET utf8 DETERMINISTIC ，实现生成指定长度的随机字符串功能。</a:t>
            </a:r>
            <a:endParaRPr lang="en-US" sz="1275">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8" name="TextBox 28"/>
          <p:cNvSpPr txBox="1"/>
          <p:nvPr/>
        </p:nvSpPr>
        <p:spPr>
          <a:xfrm>
            <a:off x="8044619" y="1204236"/>
            <a:ext cx="1051100" cy="638609"/>
          </a:xfrm>
          <a:prstGeom prst="rect">
            <a:avLst/>
          </a:prstGeom>
        </p:spPr>
        <p:txBody>
          <a:bodyPr vert="horz" wrap="square" lIns="123825" tIns="123825" rIns="57150" bIns="123825" rtlCol="0" anchor="t" anchorCtr="0">
            <a:normAutofit/>
          </a:bodyPr>
          <a:lstStyle/>
          <a:p>
            <a:pPr>
              <a:lnSpc>
                <a:spcPct val="140000"/>
              </a:lnSpc>
            </a:pPr>
            <a:r>
              <a:rPr lang="en-US" sz="1725" b="1">
                <a:solidFill>
                  <a:srgbClr val="FFFFFF">
                    <a:alpha val="100000"/>
                  </a:srgbClr>
                </a:solidFill>
                <a:latin typeface="微软雅黑" panose="020B0503020204020204" charset="-122"/>
                <a:ea typeface="微软雅黑" panose="020B0503020204020204" charset="-122"/>
                <a:cs typeface="微软雅黑" panose="020B0503020204020204" charset="-122"/>
              </a:rPr>
              <a:t>要点三</a:t>
            </a:r>
            <a:endParaRPr lang="en-US" sz="1725" b="1">
              <a:solidFill>
                <a:srgbClr val="FFFFFF">
                  <a:alpha val="100000"/>
                </a:srgbClr>
              </a:solidFill>
              <a:latin typeface="微软雅黑" panose="020B0503020204020204" charset="-122"/>
              <a:ea typeface="微软雅黑" panose="020B0503020204020204" charset="-122"/>
              <a:cs typeface="微软雅黑" panose="020B0503020204020204" charset="-122"/>
            </a:endParaRPr>
          </a:p>
        </p:txBody>
      </p:sp>
      <p:grpSp>
        <p:nvGrpSpPr>
          <p:cNvPr id="30" name="Group 3"/>
          <p:cNvGrpSpPr/>
          <p:nvPr/>
        </p:nvGrpSpPr>
        <p:grpSpPr>
          <a:xfrm>
            <a:off x="10607135" y="654558"/>
            <a:ext cx="575977" cy="577215"/>
            <a:chOff x="10607135" y="654558"/>
            <a:chExt cx="575977" cy="577215"/>
          </a:xfrm>
        </p:grpSpPr>
        <p:sp>
          <p:nvSpPr>
            <p:cNvPr id="31" name="AutoShape 4"/>
            <p:cNvSpPr/>
            <p:nvPr/>
          </p:nvSpPr>
          <p:spPr>
            <a:xfrm>
              <a:off x="10607135" y="654558"/>
              <a:ext cx="575977" cy="577215"/>
            </a:xfrm>
            <a:prstGeom prst="ellipse">
              <a:avLst/>
            </a:prstGeom>
            <a:solidFill>
              <a:srgbClr val="1369B2">
                <a:alpha val="100000"/>
              </a:srgbClr>
            </a:solidFill>
          </p:spPr>
        </p:sp>
        <p:sp>
          <p:nvSpPr>
            <p:cNvPr id="32"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3" name="Group 6"/>
          <p:cNvGrpSpPr/>
          <p:nvPr/>
        </p:nvGrpSpPr>
        <p:grpSpPr>
          <a:xfrm>
            <a:off x="8879110" y="655129"/>
            <a:ext cx="575977" cy="576167"/>
            <a:chOff x="8879110" y="655129"/>
            <a:chExt cx="575977" cy="576167"/>
          </a:xfrm>
        </p:grpSpPr>
        <p:sp>
          <p:nvSpPr>
            <p:cNvPr id="34" name="AutoShape 7"/>
            <p:cNvSpPr/>
            <p:nvPr/>
          </p:nvSpPr>
          <p:spPr>
            <a:xfrm>
              <a:off x="8879110" y="655129"/>
              <a:ext cx="575977" cy="576167"/>
            </a:xfrm>
            <a:prstGeom prst="ellipse">
              <a:avLst/>
            </a:prstGeom>
            <a:solidFill>
              <a:srgbClr val="F79600">
                <a:alpha val="100000"/>
              </a:srgbClr>
            </a:solidFill>
          </p:spPr>
        </p:sp>
        <p:sp>
          <p:nvSpPr>
            <p:cNvPr id="35"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6" name="Group 9"/>
          <p:cNvGrpSpPr/>
          <p:nvPr/>
        </p:nvGrpSpPr>
        <p:grpSpPr>
          <a:xfrm>
            <a:off x="9743123" y="654558"/>
            <a:ext cx="577025" cy="577215"/>
            <a:chOff x="9743123" y="654558"/>
            <a:chExt cx="577025" cy="577215"/>
          </a:xfrm>
        </p:grpSpPr>
        <p:sp>
          <p:nvSpPr>
            <p:cNvPr id="37" name="AutoShape 10"/>
            <p:cNvSpPr/>
            <p:nvPr/>
          </p:nvSpPr>
          <p:spPr>
            <a:xfrm>
              <a:off x="9743123" y="654558"/>
              <a:ext cx="577025" cy="577215"/>
            </a:xfrm>
            <a:prstGeom prst="ellipse">
              <a:avLst/>
            </a:prstGeom>
            <a:solidFill>
              <a:srgbClr val="7F7F7F">
                <a:alpha val="100000"/>
              </a:srgbClr>
            </a:solidFill>
          </p:spPr>
        </p:sp>
        <p:sp>
          <p:nvSpPr>
            <p:cNvPr id="3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9" name="Group 12"/>
          <p:cNvGrpSpPr/>
          <p:nvPr/>
        </p:nvGrpSpPr>
        <p:grpSpPr>
          <a:xfrm>
            <a:off x="7151180" y="654558"/>
            <a:ext cx="577025" cy="577215"/>
            <a:chOff x="7151180" y="654558"/>
            <a:chExt cx="577025" cy="577215"/>
          </a:xfrm>
        </p:grpSpPr>
        <p:sp>
          <p:nvSpPr>
            <p:cNvPr id="40" name="AutoShape 13"/>
            <p:cNvSpPr/>
            <p:nvPr/>
          </p:nvSpPr>
          <p:spPr>
            <a:xfrm>
              <a:off x="7151180" y="654558"/>
              <a:ext cx="577025" cy="577215"/>
            </a:xfrm>
            <a:prstGeom prst="ellipse">
              <a:avLst/>
            </a:prstGeom>
            <a:solidFill>
              <a:srgbClr val="1369B2">
                <a:alpha val="100000"/>
              </a:srgbClr>
            </a:solidFill>
          </p:spPr>
        </p:sp>
        <p:sp>
          <p:nvSpPr>
            <p:cNvPr id="41"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42" name="Group 15"/>
          <p:cNvGrpSpPr/>
          <p:nvPr/>
        </p:nvGrpSpPr>
        <p:grpSpPr>
          <a:xfrm>
            <a:off x="8015192" y="654558"/>
            <a:ext cx="577025" cy="577215"/>
            <a:chOff x="8015192" y="654558"/>
            <a:chExt cx="577025" cy="577215"/>
          </a:xfrm>
        </p:grpSpPr>
        <p:sp>
          <p:nvSpPr>
            <p:cNvPr id="43" name="AutoShape 16"/>
            <p:cNvSpPr/>
            <p:nvPr/>
          </p:nvSpPr>
          <p:spPr>
            <a:xfrm>
              <a:off x="8015192" y="654558"/>
              <a:ext cx="577025" cy="577215"/>
            </a:xfrm>
            <a:prstGeom prst="ellipse">
              <a:avLst/>
            </a:prstGeom>
            <a:solidFill>
              <a:srgbClr val="3992DB">
                <a:alpha val="100000"/>
              </a:srgbClr>
            </a:solidFill>
          </p:spPr>
        </p:sp>
        <p:sp>
          <p:nvSpPr>
            <p:cNvPr id="44"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5"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rPr>
              <a:t>自定义函数</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rPr>
              <a:t>存储过程</a:t>
            </a:r>
            <a:endPar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626870" y="2809240"/>
            <a:ext cx="1734820" cy="1106805"/>
          </a:xfrm>
          <a:prstGeom prst="rect">
            <a:avLst/>
          </a:prstGeom>
          <a:noFill/>
        </p:spPr>
        <p:txBody>
          <a:bodyPr vert="horz" wrap="square" lIns="91440" tIns="45720" rIns="91440" bIns="45720" rtlCol="0" anchor="t" anchorCtr="0">
            <a:normAutofit/>
          </a:bodyPr>
          <a:lstStyle/>
          <a:p>
            <a:pPr algn="l">
              <a:lnSpc>
                <a:spcPct val="80000"/>
              </a:lnSpc>
            </a:pPr>
            <a:r>
              <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rPr>
              <a:t>9.2</a:t>
            </a:r>
            <a:endPar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存储过程的概念</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84634" y="1797487"/>
            <a:ext cx="9940290" cy="2505622"/>
          </a:xfrm>
          <a:prstGeom prst="rect">
            <a:avLst/>
          </a:prstGeom>
          <a:noFill/>
        </p:spPr>
        <p:txBody>
          <a:bodyPr vert="horz" wrap="square" lIns="121920" tIns="60960" rIns="121920" bIns="0" rtlCol="0" anchor="t" anchorCtr="0">
            <a:spAutoFit/>
          </a:bodyPr>
          <a:lstStyle/>
          <a:p>
            <a:pPr algn="just">
              <a:lnSpc>
                <a:spcPct val="150000"/>
              </a:lnSpc>
            </a:pPr>
            <a:r>
              <a:rPr lang="en-US" b="1"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存储过程的概念</a:t>
            </a:r>
            <a:endParaRPr lang="en-US" b="1"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常用的操作数据库语言SQL语句在执行的时候需要要先编译，然后执行，而存储过程（Stored</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Procedure）是一组为了完成特定功能的SQL语句集，经编译后存储在数据库中，用户通过指定存储过程的名字并给定参数（如果该存储过程带有参数）来调用执行它。</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存储过程是由流控制和SOL语书写的过程，这个过程经编译和优化后存储在数据库服务器中，应用程序使用时只要调用即可</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存储过程的概念</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01700" y="1781445"/>
            <a:ext cx="9940290" cy="3752117"/>
          </a:xfrm>
          <a:prstGeom prst="rect">
            <a:avLst/>
          </a:prstGeom>
          <a:noFill/>
        </p:spPr>
        <p:txBody>
          <a:bodyPr vert="horz" wrap="square" lIns="121920" tIns="60960" rIns="121920" bIns="0" rtlCol="0" anchor="t" anchorCtr="0">
            <a:spAutoFit/>
          </a:bodyPr>
          <a:lstStyle/>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从前面对存储过程的描述中，我们可以发现，在本质上，存储过程就是一堆SOL语句</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使用存储过程有以下优势</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存储过程只在创造时进行编译，以后每次执行存储过程都不需再重新编译;而一般SOL语句每执行一次就编译一次，所以使用存储过程可提高数据库执行速度。</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当对数据库进行复杂操作时</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如对多个表进行Update、Insert、Query、Delete时</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可将此复杂操作用存储过程封装起来与数据库提供的事务处理结合使用</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存储过程可以重复使用，以减少数据库开发人员的工作量</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安全性高，可设定只有某用户才具有对指定存储过程的使用权</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可以降低网络的通信量</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存储过程的概念</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26044" y="1590917"/>
            <a:ext cx="9940290" cy="4583114"/>
          </a:xfrm>
          <a:prstGeom prst="rect">
            <a:avLst/>
          </a:prstGeom>
          <a:noFill/>
        </p:spPr>
        <p:txBody>
          <a:bodyPr vert="horz" wrap="square" lIns="121920" tIns="60960" rIns="121920" bIns="0" rtlCol="0" anchor="t" anchorCtr="0">
            <a:spAutoFit/>
          </a:bodyPr>
          <a:lstStyle/>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存储过程分为以下几个种类</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1-系统存储过程</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2-扩展存储过程</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3-用户自定义的存储过程：</a:t>
            </a:r>
            <a:endPar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ltLang="zh-CN"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用户定义的存储过程分为两类：T_SQL</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altLang="zh-CN"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和CLR</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742950" lvl="1" indent="-285750" algn="just">
              <a:lnSpc>
                <a:spcPct val="150000"/>
              </a:lnSpc>
              <a:buFont typeface="Arial" panose="020B0604020202020204" pitchFamily="34" charset="0"/>
              <a:buChar char="•"/>
            </a:pPr>
            <a:r>
              <a:rPr lang="en-US" altLang="zh-CN" dirty="0" err="1">
                <a:solidFill>
                  <a:srgbClr val="000000">
                    <a:alpha val="100000"/>
                  </a:srgbClr>
                </a:solidFill>
                <a:latin typeface="微软雅黑" panose="020B0503020204020204" charset="-122"/>
                <a:ea typeface="微软雅黑" panose="020B0503020204020204" charset="-122"/>
                <a:cs typeface="微软雅黑" panose="020B0503020204020204" charset="-122"/>
              </a:rPr>
              <a:t>T_SQL存储过程是值保存的T_SQL语句集合，可以接受和返回用户提供的参数，存储过程也可能从数据库向客户端应用程序返回数据</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742950" lvl="1" indent="-285750" algn="just">
              <a:lnSpc>
                <a:spcPct val="150000"/>
              </a:lnSpc>
              <a:buFont typeface="Arial" panose="020B0604020202020204" pitchFamily="34" charset="0"/>
              <a:buChar char="•"/>
            </a:pP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CLR存储过程是指引用Microsoft.NET Framework公共语言的方法存储过程，可以接受和返回用户提供的参数，它们在.NET </a:t>
            </a:r>
            <a:r>
              <a:rPr lang="en-US" altLang="zh-CN" dirty="0" err="1">
                <a:solidFill>
                  <a:srgbClr val="000000">
                    <a:alpha val="100000"/>
                  </a:srgbClr>
                </a:solidFill>
                <a:latin typeface="微软雅黑" panose="020B0503020204020204" charset="-122"/>
                <a:ea typeface="微软雅黑" panose="020B0503020204020204" charset="-122"/>
                <a:cs typeface="微软雅黑" panose="020B0503020204020204" charset="-122"/>
              </a:rPr>
              <a:t>Framework程序集是作为类的公共静态方法实现的</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存储过程的创建与执行</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53887" y="1777051"/>
            <a:ext cx="9940290" cy="4080732"/>
          </a:xfrm>
          <a:prstGeom prst="rect">
            <a:avLst/>
          </a:prstGeom>
          <a:noFill/>
        </p:spPr>
        <p:txBody>
          <a:bodyPr vert="horz" wrap="square" lIns="121920" tIns="60960" rIns="121920" bIns="0" rtlCol="0" anchor="t" anchorCtr="0">
            <a:spAutoFit/>
          </a:bodyPr>
          <a:lstStyle/>
          <a:p>
            <a:pPr algn="just">
              <a:lnSpc>
                <a:spcPct val="150000"/>
              </a:lnSpc>
            </a:pP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1-存储过程创建</a:t>
            </a:r>
            <a:endPar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在创建存储过程之前，我们需要了解，在MySQL</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 8中，一个存储子程序或函数与特定的数据库之间的联系。存储子程序内不允许使用 USE </a:t>
            </a: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语句，同时，在数据库移除的时候，与它关联的所有存储子程序也都被移除</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创建存储过程的语法如下所示</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CREATE </a:t>
            </a: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PROCEDURE过程名</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过程参数</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特性</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过程体</a:t>
            </a:r>
            <a:endPar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从上面的语法中可以看出，MySOL中存储过程的建立以关键字CREATE</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 PROCEDURE开始，后面紧跟存储过程的名称和参数。MySOL的存储过程名称不区分大小写，例如PROC1和proc1代表同一个存储过程名。不过需要注意的是，存储过程名不能与MySQL </a:t>
            </a: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数据库中的内建函数重名</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举例：instunamevarchar</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(20)；</a:t>
            </a:r>
            <a:endPar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形式如:CREATE</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 PROCEDURE[[IN |OUT |INOUT]</a:t>
            </a: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参数名</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lang="en-US" sz="1600"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数据类型</a:t>
            </a:r>
            <a:r>
              <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sz="160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906270"/>
            <a:ext cx="10229215" cy="3536315"/>
          </a:xfrm>
          <a:prstGeom prst="rect">
            <a:avLst/>
          </a:prstGeom>
        </p:spPr>
        <p:txBody>
          <a:bodyPr vert="horz" wrap="square" lIns="123825" tIns="123825" rIns="57150" bIns="123825" rtlCol="0" anchor="t" anchorCtr="0">
            <a:noAutofit/>
          </a:bodyPr>
          <a:lstStyle/>
          <a:p>
            <a:pPr>
              <a:lnSpc>
                <a:spcPct val="186000"/>
              </a:lnSpc>
            </a:pPr>
            <a:r>
              <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rPr>
              <a:t>（1）IN输入参数</a:t>
            </a:r>
            <a:endPar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表示该参数的值必须在调用存储过程时指定，在存储过程中修改该参数的值不能被返回。如果没有指定参数，IN参数为默认值；</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rPr>
              <a:t>（2）OUT输出参数</a:t>
            </a:r>
            <a:endPar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该值可在存储过程内部被改变，并可返回；</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rPr>
              <a:t>（3）INOUT输入输出参数</a:t>
            </a:r>
            <a:endPar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调用时指定，并且可被改变和返回；</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存储过程的创建与执行</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存储过程的创建与执行</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1310"/>
            <a:ext cx="10572750" cy="3903980"/>
          </a:xfrm>
          <a:prstGeom prst="rect">
            <a:avLst/>
          </a:prstGeom>
          <a:noFill/>
        </p:spPr>
        <p:txBody>
          <a:bodyPr vert="horz" wrap="square" lIns="121920" tIns="60960" rIns="121920" bIns="0" rtlCol="0" anchor="t" anchorCtr="0">
            <a:noAutofit/>
          </a:bodyPr>
          <a:lstStyle/>
          <a:p>
            <a:pPr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下面使用命令创建一个名字为proc1的存储过程：</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mysql&gt; DELIMITER //</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mysql&gt; CREATE PROCEDURE proc1(OUT s int)</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-&gt; BEGIN</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-&gt; SELECTCOUNT(*) INTO s FROM user;</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-&gt; END //</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mysql&gt;DELIMITER ;</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2-delimiter关键字</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delimiter是分隔符的意思。</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如果我们没有声明分隔符，编译器会把存储过程当成SQL语句进行处理，那么存储过程的编译过程会报错，所以事先要使用delimiter关键字声明当前分隔符（delimiter //），这样MySQL才会将“;”当做存储过程中的代码，不会执行这些代码。但记得用完之后要把分隔符还原（delimiter ;）。</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存储过程的创建与执行</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73860"/>
            <a:ext cx="9940290" cy="4067175"/>
          </a:xfrm>
          <a:prstGeom prst="rect">
            <a:avLst/>
          </a:prstGeom>
          <a:noFill/>
        </p:spPr>
        <p:txBody>
          <a:bodyPr vert="horz" wrap="square" lIns="121920" tIns="60960" rIns="121920" bIns="0" rtlCol="0" anchor="t" anchorCtr="0">
            <a:noAutofit/>
          </a:bodyPr>
          <a:lstStyle/>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存储过程可以有零个或多个参数。</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你可以使用存储的过程调用从外部例程 Microsoft SQL Server Analysis Services。</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你可以在任何公共语言运行时 (CLR) 语言（例如 C、C++、C#、Visual Basic 或 Visual Basic .NET）中编写由存储过程调用的外部例程。</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存储过程可以一次创建并从许多上下文中进行调用，例如其他存储过程、计算度量值或客户端应用程序。</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程序集通过使通用代码可以一次开发并存储在单个位置中，简化Analysis Services 数据库开发和实现。</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存储过程可用来向应用程序中添加 MDX 的本机功能未提供的商业功能。</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3-存储过程调用</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我们可以使用CALL语句来调用存储过程。其语法如下</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CALL过程名([过程参数[....]);</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存储过程的创建与执行</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716405"/>
            <a:ext cx="9940290" cy="3778885"/>
          </a:xfrm>
          <a:prstGeom prst="rect">
            <a:avLst/>
          </a:prstGeom>
          <a:noFill/>
        </p:spPr>
        <p:txBody>
          <a:bodyPr vert="horz" wrap="square" lIns="121920" tIns="60960" rIns="121920" bIns="0" rtlCol="0" anchor="t" anchorCtr="0">
            <a:noAutofit/>
          </a:bodyPr>
          <a:lstStyle/>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下面我们就来通过一个实例看看如何调用存储过程，首先我们进入 test 数据库，创建一个带循环的存储过程:</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mysql&gt; USE test;</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mysq1&gt; DELIMITER//</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mysql&gt; CREATE PROCEDUREdowhile()</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-&gt;BEGIN</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-&gt;DECLAREIINT DEFAULT 5</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-&gt;WHILEi&gt;0DO</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-&gt; SELECT*FROM student;</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-&gt; SETi=i-l;</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-&gt; END WHILE;</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-&gt;END //</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学习目标</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77900" y="1581785"/>
            <a:ext cx="10058400" cy="3752215"/>
          </a:xfrm>
          <a:prstGeom prst="rect">
            <a:avLst/>
          </a:prstGeom>
          <a:noFill/>
        </p:spPr>
        <p:txBody>
          <a:bodyPr vert="horz" wrap="square" lIns="121920" tIns="60960" rIns="121920" bIns="0" rtlCol="0" anchor="t" anchorCtr="0">
            <a:noAutofit/>
          </a:bodyPr>
          <a:lstStyle/>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掌握MySQL中的函数和存储过程的概念和作用</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了解函数和存储过程的语法和规则，包括参数的定义和使用、流程控制语句等。学习如何编写、修改和删除存储过程，以及如何调用存储过程来执行一系列复杂的操作。</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理解变量在MySQL中的作用</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err="1">
                <a:solidFill>
                  <a:srgbClr val="000000">
                    <a:alpha val="100000"/>
                  </a:srgbClr>
                </a:solidFill>
                <a:latin typeface="微软雅黑" panose="020B0503020204020204" charset="-122"/>
                <a:ea typeface="微软雅黑" panose="020B0503020204020204" charset="-122"/>
                <a:cs typeface="微软雅黑" panose="020B0503020204020204" charset="-122"/>
              </a:rPr>
              <a:t>掌握变量的声明和使用。理解MySQL中常见的流程控制语句，了解流程控制语句的作用</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了解游标的用途和工作原理</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学会在特定场景下使用游标来逐行处理查询结果。了解触发器如何自动响应数据库中的特定事件，如INSERT、UPDATE或DELETE操作。</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673860"/>
            <a:ext cx="9146540" cy="3512820"/>
          </a:xfrm>
          <a:prstGeom prst="rect">
            <a:avLst/>
          </a:prstGeom>
        </p:spPr>
        <p:txBody>
          <a:bodyPr vert="horz" wrap="square" lIns="123825" tIns="123825" rIns="57150" bIns="123825" rtlCol="0" anchor="t" anchorCtr="0">
            <a:normAutofit lnSpcReduction="10000"/>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1-存储过程查看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在建立好存储过程后，有时我们需要查看我们所创建好的存储过程。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要查询当前数据库中存在的所有存储过程，可以执行命令： </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show procedure status\G</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rPr>
              <a:t>如果要查看某个具体的存储过程，可以执行命令：</a:t>
            </a:r>
            <a:endParaRPr lang="en-US">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endParaRPr>
          </a:p>
          <a:p>
            <a:pPr>
              <a:lnSpc>
                <a:spcPct val="186000"/>
              </a:lnSpc>
            </a:pP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sym typeface="+mn-ea"/>
              </a:rPr>
              <a:t> show create procedure 【存储过程名】\G</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存储过程的修改和删除</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存储过程的修改和删除</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842135"/>
            <a:ext cx="9940290" cy="3367405"/>
          </a:xfrm>
          <a:prstGeom prst="rect">
            <a:avLst/>
          </a:prstGeom>
          <a:noFill/>
        </p:spPr>
        <p:txBody>
          <a:bodyPr vert="horz" wrap="square" lIns="121920" tIns="60960" rIns="121920" bIns="0" rtlCol="0" anchor="t" anchorCtr="0">
            <a:noAutofit/>
          </a:bodyPr>
          <a:lstStyle/>
          <a:p>
            <a:pPr algn="just">
              <a:lnSpc>
                <a:spcPct val="150000"/>
              </a:lnSpc>
            </a:pP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rPr>
              <a:t> 2-存储过程修改 </a:t>
            </a:r>
            <a:endParaRPr lang="en-US">
              <a:solidFill>
                <a:schemeClr val="tx1">
                  <a:alpha val="100000"/>
                </a:scheme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chemeClr val="tx1">
                    <a:alpha val="100000"/>
                  </a:schemeClr>
                </a:solidFill>
                <a:latin typeface="微软雅黑" panose="020B0503020204020204" charset="-122"/>
                <a:ea typeface="微软雅黑" panose="020B0503020204020204" charset="-122"/>
                <a:cs typeface="微软雅黑" panose="020B0503020204020204" charset="-122"/>
              </a:rPr>
              <a:t>尽管MySQL数据库支持对存储过程的修改，但是我们依旧不可以修改存储过程中的内容，也不能修改存储过程的名称。如果想要修改存储过程的内容，只能删除原有的存储过程，然后再重新写一个存储过程；如果想要修改存储过程的名称，只能删除原有的存储过程，然后重新创建一个新的存储过程，并且把原有存储过程的内容写入到新的存储过程名称里面。 MySQL只支持修改存储过程的一些特性，该修改命令SQL示例如下： alter procedure 【存储过程名】 【存储过程特性】;</a:t>
            </a:r>
            <a:endParaRPr lang="en-US">
              <a:solidFill>
                <a:schemeClr val="tx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存储过程的修改和删除</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731010"/>
            <a:ext cx="9940290" cy="4751070"/>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可以写入的存储过程特性主要有以下6种：</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1)containssql。 表示子程序包含SQL语句，但是不包含读或者写的SQL语句。</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2)nosql。 表示子程序不包含SQL语句。</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3)readssqldata。 表示子程序中包含读数据的SQL语句。</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4)modifiessqldata。 表示子程序中包含写数据的SQL语句。</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5)sqlsecurity define或sqlsecurity invoke。 如果是define，则表示该存储过程只有定义者自身才可以执行，如果是invoke，则表示调用者可以执行。</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6)comment 【注释信息】。 表示向该存储过程添加注释信息。</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752600"/>
            <a:ext cx="8253095" cy="2378075"/>
          </a:xfrm>
          <a:prstGeom prst="rect">
            <a:avLst/>
          </a:prstGeom>
        </p:spPr>
        <p:txBody>
          <a:bodyPr vert="horz" wrap="square" lIns="66008" tIns="33052" rIns="66008" bIns="33052" rtlCol="0" anchor="ctr" anchorCtr="0">
            <a:normAutofit/>
          </a:bodyPr>
          <a:lstStyle/>
          <a:p>
            <a:pPr algn="l">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3-存储过程删除</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存储过程的删除可以使用以下命令：</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drop procedure 【存储过程名】;</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存储过程的修改和删除</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91640"/>
            <a:ext cx="10379075" cy="3946525"/>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当存储过程中发生错误时，使用DECLARE HANDLER语句</a:t>
            </a:r>
            <a:r>
              <a:rPr lang="zh-CN" altLang="en-US">
                <a:solidFill>
                  <a:srgbClr val="000000">
                    <a:alpha val="100000"/>
                  </a:srgbClr>
                </a:solidFill>
                <a:latin typeface="微软雅黑" panose="020B0503020204020204" charset="-122"/>
                <a:ea typeface="微软雅黑" panose="020B0503020204020204" charset="-122"/>
                <a:cs typeface="微软雅黑" panose="020B0503020204020204" charset="-122"/>
              </a:rPr>
              <a:t>可以</a:t>
            </a: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声明一个处理程序，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语法：</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action HANDLER FORcondition_valuestatement;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上述sql中，如果条件的值与condition_value匹配，则MySQL将执行statement，并根据该操作继续或退出当前的代码块。其中，操作(action)接受以下值之一：</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CONTINUE：继续执行封闭代码块(BEGIN ... END)。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EXIT：处理程序声明封闭代码块的执行终止。</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08" name="TextBox 20"/>
          <p:cNvSpPr txBox="1"/>
          <p:nvPr/>
        </p:nvSpPr>
        <p:spPr>
          <a:xfrm>
            <a:off x="911225" y="1620520"/>
            <a:ext cx="10417175" cy="3979545"/>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condition_value指定一个特定条件或一类激活处理程序的条件。condition_value接受以下值之一：</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一个MySQL错误代码。</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标准SQLSTATE值或者它可以是SQLWARNING，NOTFOUND或SQLEXCEPTION条件，这是SQLSTATE值类的简写。NOTFOUND条件用于游标或SELECT INTOvariable_list语句。</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与MySQL错误代码或SQLSTATE值相关联的命名条件。</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上述sql可以是一个简单的语句或由BEGIN和END关键字包围的复合语句。当程序发生错误时，将has_error变量的值设置为1并继续执行：</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CONTINUE HANDLER FOR SQLEXCEPTION SEThas_error= 1;</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grpSp>
        <p:nvGrpSpPr>
          <p:cNvPr id="3"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6" name="Group 6"/>
          <p:cNvGrpSpPr/>
          <p:nvPr/>
        </p:nvGrpSpPr>
        <p:grpSpPr>
          <a:xfrm>
            <a:off x="8879110" y="655129"/>
            <a:ext cx="575977" cy="576167"/>
            <a:chOff x="8879110" y="655129"/>
            <a:chExt cx="575977" cy="576167"/>
          </a:xfrm>
        </p:grpSpPr>
        <p:sp>
          <p:nvSpPr>
            <p:cNvPr id="7" name="AutoShape 7"/>
            <p:cNvSpPr/>
            <p:nvPr/>
          </p:nvSpPr>
          <p:spPr>
            <a:xfrm>
              <a:off x="8879110" y="655129"/>
              <a:ext cx="575977" cy="576167"/>
            </a:xfrm>
            <a:prstGeom prst="ellipse">
              <a:avLst/>
            </a:prstGeom>
            <a:solidFill>
              <a:srgbClr val="F79600">
                <a:alpha val="100000"/>
              </a:srgbClr>
            </a:solidFill>
          </p:spPr>
        </p:sp>
        <p:sp>
          <p:nvSpPr>
            <p:cNvPr id="8"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9" name="Group 9"/>
          <p:cNvGrpSpPr/>
          <p:nvPr/>
        </p:nvGrpSpPr>
        <p:grpSpPr>
          <a:xfrm>
            <a:off x="9743123" y="654558"/>
            <a:ext cx="577025" cy="577215"/>
            <a:chOff x="9743123" y="654558"/>
            <a:chExt cx="577025" cy="577215"/>
          </a:xfrm>
        </p:grpSpPr>
        <p:sp>
          <p:nvSpPr>
            <p:cNvPr id="10" name="AutoShape 10"/>
            <p:cNvSpPr/>
            <p:nvPr/>
          </p:nvSpPr>
          <p:spPr>
            <a:xfrm>
              <a:off x="9743123" y="654558"/>
              <a:ext cx="577025" cy="577215"/>
            </a:xfrm>
            <a:prstGeom prst="ellipse">
              <a:avLst/>
            </a:prstGeom>
            <a:solidFill>
              <a:srgbClr val="7F7F7F">
                <a:alpha val="100000"/>
              </a:srgbClr>
            </a:solidFill>
          </p:spPr>
        </p:sp>
        <p:sp>
          <p:nvSpPr>
            <p:cNvPr id="11"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2" name="Group 12"/>
          <p:cNvGrpSpPr/>
          <p:nvPr/>
        </p:nvGrpSpPr>
        <p:grpSpPr>
          <a:xfrm>
            <a:off x="7151180" y="654558"/>
            <a:ext cx="577025" cy="577215"/>
            <a:chOff x="7151180" y="654558"/>
            <a:chExt cx="577025" cy="577215"/>
          </a:xfrm>
        </p:grpSpPr>
        <p:sp>
          <p:nvSpPr>
            <p:cNvPr id="13" name="AutoShape 13"/>
            <p:cNvSpPr/>
            <p:nvPr/>
          </p:nvSpPr>
          <p:spPr>
            <a:xfrm>
              <a:off x="7151180" y="654558"/>
              <a:ext cx="577025" cy="577215"/>
            </a:xfrm>
            <a:prstGeom prst="ellipse">
              <a:avLst/>
            </a:prstGeom>
            <a:solidFill>
              <a:srgbClr val="1369B2">
                <a:alpha val="100000"/>
              </a:srgbClr>
            </a:solidFill>
          </p:spPr>
        </p:sp>
        <p:sp>
          <p:nvSpPr>
            <p:cNvPr id="14"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5" name="Group 15"/>
          <p:cNvGrpSpPr/>
          <p:nvPr/>
        </p:nvGrpSpPr>
        <p:grpSpPr>
          <a:xfrm>
            <a:off x="8015192" y="654558"/>
            <a:ext cx="577025" cy="577215"/>
            <a:chOff x="8015192" y="654558"/>
            <a:chExt cx="577025" cy="577215"/>
          </a:xfrm>
        </p:grpSpPr>
        <p:sp>
          <p:nvSpPr>
            <p:cNvPr id="16" name="AutoShape 16"/>
            <p:cNvSpPr/>
            <p:nvPr/>
          </p:nvSpPr>
          <p:spPr>
            <a:xfrm>
              <a:off x="8015192" y="654558"/>
              <a:ext cx="577025" cy="577215"/>
            </a:xfrm>
            <a:prstGeom prst="ellipse">
              <a:avLst/>
            </a:prstGeom>
            <a:solidFill>
              <a:srgbClr val="3992DB">
                <a:alpha val="100000"/>
              </a:srgbClr>
            </a:solidFill>
          </p:spPr>
        </p:sp>
        <p:sp>
          <p:nvSpPr>
            <p:cNvPr id="17"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18"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08" name="TextBox 20"/>
          <p:cNvSpPr txBox="1"/>
          <p:nvPr/>
        </p:nvSpPr>
        <p:spPr>
          <a:xfrm>
            <a:off x="911225" y="1504950"/>
            <a:ext cx="10455275" cy="5300345"/>
          </a:xfrm>
          <a:prstGeom prst="rect">
            <a:avLst/>
          </a:prstGeom>
          <a:noFill/>
        </p:spPr>
        <p:txBody>
          <a:bodyPr vert="horz" wrap="square" lIns="121920" tIns="60960" rIns="121920" bIns="0" rtlCol="0" anchor="t" anchorCtr="0">
            <a:noAutofit/>
          </a:bodyPr>
          <a:lstStyle/>
          <a:p>
            <a:pPr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当发生错误时，如果在存储过程的BEGIN END块中声明它，则会立即终止存储过程：</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DECLARE EXIT HANDLER FOR SQLEXCEPTION</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rPr>
              <a:t>ROLLBACK;</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rPr>
              <a:t>SELECT 'An error has occurred, operation rollbacked and the stored procedure was terminated';</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rPr>
              <a:t>END;</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rPr>
              <a:t>如果没有更多的行要提取，在光标或select into语句的情况下，将no_row_found变量的值设置为1并继续执行：</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rPr>
              <a:t>DECLARE CONTINUE HANDLER FOR NOT FOUND SETno_row_found= 1;</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如果发生重复的键错误，则会发出MySQL错误1062。 它发出错误消息并继续执行：</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DECLARE CONTINUE HANDLER FOR 1062</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SELECT 'Error, duplicate key occurred';</a:t>
            </a: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sz="17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grpSp>
        <p:nvGrpSpPr>
          <p:cNvPr id="3"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6" name="Group 6"/>
          <p:cNvGrpSpPr/>
          <p:nvPr/>
        </p:nvGrpSpPr>
        <p:grpSpPr>
          <a:xfrm>
            <a:off x="8879110" y="655129"/>
            <a:ext cx="575977" cy="576167"/>
            <a:chOff x="8879110" y="655129"/>
            <a:chExt cx="575977" cy="576167"/>
          </a:xfrm>
        </p:grpSpPr>
        <p:sp>
          <p:nvSpPr>
            <p:cNvPr id="7" name="AutoShape 7"/>
            <p:cNvSpPr/>
            <p:nvPr/>
          </p:nvSpPr>
          <p:spPr>
            <a:xfrm>
              <a:off x="8879110" y="655129"/>
              <a:ext cx="575977" cy="576167"/>
            </a:xfrm>
            <a:prstGeom prst="ellipse">
              <a:avLst/>
            </a:prstGeom>
            <a:solidFill>
              <a:srgbClr val="F79600">
                <a:alpha val="100000"/>
              </a:srgbClr>
            </a:solidFill>
          </p:spPr>
        </p:sp>
        <p:sp>
          <p:nvSpPr>
            <p:cNvPr id="8"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9" name="Group 9"/>
          <p:cNvGrpSpPr/>
          <p:nvPr/>
        </p:nvGrpSpPr>
        <p:grpSpPr>
          <a:xfrm>
            <a:off x="9743123" y="654558"/>
            <a:ext cx="577025" cy="577215"/>
            <a:chOff x="9743123" y="654558"/>
            <a:chExt cx="577025" cy="577215"/>
          </a:xfrm>
        </p:grpSpPr>
        <p:sp>
          <p:nvSpPr>
            <p:cNvPr id="10" name="AutoShape 10"/>
            <p:cNvSpPr/>
            <p:nvPr/>
          </p:nvSpPr>
          <p:spPr>
            <a:xfrm>
              <a:off x="9743123" y="654558"/>
              <a:ext cx="577025" cy="577215"/>
            </a:xfrm>
            <a:prstGeom prst="ellipse">
              <a:avLst/>
            </a:prstGeom>
            <a:solidFill>
              <a:srgbClr val="7F7F7F">
                <a:alpha val="100000"/>
              </a:srgbClr>
            </a:solidFill>
          </p:spPr>
        </p:sp>
        <p:sp>
          <p:nvSpPr>
            <p:cNvPr id="11"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2" name="Group 12"/>
          <p:cNvGrpSpPr/>
          <p:nvPr/>
        </p:nvGrpSpPr>
        <p:grpSpPr>
          <a:xfrm>
            <a:off x="7151180" y="654558"/>
            <a:ext cx="577025" cy="577215"/>
            <a:chOff x="7151180" y="654558"/>
            <a:chExt cx="577025" cy="577215"/>
          </a:xfrm>
        </p:grpSpPr>
        <p:sp>
          <p:nvSpPr>
            <p:cNvPr id="13" name="AutoShape 13"/>
            <p:cNvSpPr/>
            <p:nvPr/>
          </p:nvSpPr>
          <p:spPr>
            <a:xfrm>
              <a:off x="7151180" y="654558"/>
              <a:ext cx="577025" cy="577215"/>
            </a:xfrm>
            <a:prstGeom prst="ellipse">
              <a:avLst/>
            </a:prstGeom>
            <a:solidFill>
              <a:srgbClr val="1369B2">
                <a:alpha val="100000"/>
              </a:srgbClr>
            </a:solidFill>
          </p:spPr>
        </p:sp>
        <p:sp>
          <p:nvSpPr>
            <p:cNvPr id="14"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5" name="Group 15"/>
          <p:cNvGrpSpPr/>
          <p:nvPr/>
        </p:nvGrpSpPr>
        <p:grpSpPr>
          <a:xfrm>
            <a:off x="8015192" y="654558"/>
            <a:ext cx="577025" cy="577215"/>
            <a:chOff x="8015192" y="654558"/>
            <a:chExt cx="577025" cy="577215"/>
          </a:xfrm>
        </p:grpSpPr>
        <p:sp>
          <p:nvSpPr>
            <p:cNvPr id="16" name="AutoShape 16"/>
            <p:cNvSpPr/>
            <p:nvPr/>
          </p:nvSpPr>
          <p:spPr>
            <a:xfrm>
              <a:off x="8015192" y="654558"/>
              <a:ext cx="577025" cy="577215"/>
            </a:xfrm>
            <a:prstGeom prst="ellipse">
              <a:avLst/>
            </a:prstGeom>
            <a:solidFill>
              <a:srgbClr val="3992DB">
                <a:alpha val="100000"/>
              </a:srgbClr>
            </a:solidFill>
          </p:spPr>
        </p:sp>
        <p:sp>
          <p:nvSpPr>
            <p:cNvPr id="17"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18"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08" name="TextBox 20"/>
          <p:cNvSpPr txBox="1"/>
          <p:nvPr/>
        </p:nvSpPr>
        <p:spPr>
          <a:xfrm>
            <a:off x="911225" y="1719580"/>
            <a:ext cx="9940290" cy="3880485"/>
          </a:xfrm>
          <a:prstGeom prst="rect">
            <a:avLst/>
          </a:prstGeom>
          <a:noFill/>
        </p:spPr>
        <p:txBody>
          <a:bodyPr vert="horz" wrap="square" lIns="121920" tIns="60960" rIns="121920" bIns="0" rtlCol="0" anchor="t" anchorCtr="0">
            <a:no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上面这些实例可能有点抽象，</a:t>
            </a:r>
            <a:r>
              <a:rPr lang="zh-CN" alt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下面再看一个案例</a:t>
            </a: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USE test;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TABLEarticle_tags(</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article_idINT,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tag_idINT,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PRIMARYKEY(article_id,tag_id)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其中呢，article_tags表存储文章和标签之间的关系。每篇文章可能有很多标签，反之亦然。 为了简单起见，我们不会在article_tags表中创建文章(article)表和标签(tags)表以及外键。</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grpSp>
        <p:nvGrpSpPr>
          <p:cNvPr id="3"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6" name="Group 6"/>
          <p:cNvGrpSpPr/>
          <p:nvPr/>
        </p:nvGrpSpPr>
        <p:grpSpPr>
          <a:xfrm>
            <a:off x="8879110" y="655129"/>
            <a:ext cx="575977" cy="576167"/>
            <a:chOff x="8879110" y="655129"/>
            <a:chExt cx="575977" cy="576167"/>
          </a:xfrm>
        </p:grpSpPr>
        <p:sp>
          <p:nvSpPr>
            <p:cNvPr id="7" name="AutoShape 7"/>
            <p:cNvSpPr/>
            <p:nvPr/>
          </p:nvSpPr>
          <p:spPr>
            <a:xfrm>
              <a:off x="8879110" y="655129"/>
              <a:ext cx="575977" cy="576167"/>
            </a:xfrm>
            <a:prstGeom prst="ellipse">
              <a:avLst/>
            </a:prstGeom>
            <a:solidFill>
              <a:srgbClr val="F79600">
                <a:alpha val="100000"/>
              </a:srgbClr>
            </a:solidFill>
          </p:spPr>
        </p:sp>
        <p:sp>
          <p:nvSpPr>
            <p:cNvPr id="8"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9" name="Group 9"/>
          <p:cNvGrpSpPr/>
          <p:nvPr/>
        </p:nvGrpSpPr>
        <p:grpSpPr>
          <a:xfrm>
            <a:off x="9743123" y="654558"/>
            <a:ext cx="577025" cy="577215"/>
            <a:chOff x="9743123" y="654558"/>
            <a:chExt cx="577025" cy="577215"/>
          </a:xfrm>
        </p:grpSpPr>
        <p:sp>
          <p:nvSpPr>
            <p:cNvPr id="10" name="AutoShape 10"/>
            <p:cNvSpPr/>
            <p:nvPr/>
          </p:nvSpPr>
          <p:spPr>
            <a:xfrm>
              <a:off x="9743123" y="654558"/>
              <a:ext cx="577025" cy="577215"/>
            </a:xfrm>
            <a:prstGeom prst="ellipse">
              <a:avLst/>
            </a:prstGeom>
            <a:solidFill>
              <a:srgbClr val="7F7F7F">
                <a:alpha val="100000"/>
              </a:srgbClr>
            </a:solidFill>
          </p:spPr>
        </p:sp>
        <p:sp>
          <p:nvSpPr>
            <p:cNvPr id="11"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2" name="Group 12"/>
          <p:cNvGrpSpPr/>
          <p:nvPr/>
        </p:nvGrpSpPr>
        <p:grpSpPr>
          <a:xfrm>
            <a:off x="7151180" y="654558"/>
            <a:ext cx="577025" cy="577215"/>
            <a:chOff x="7151180" y="654558"/>
            <a:chExt cx="577025" cy="577215"/>
          </a:xfrm>
        </p:grpSpPr>
        <p:sp>
          <p:nvSpPr>
            <p:cNvPr id="13" name="AutoShape 13"/>
            <p:cNvSpPr/>
            <p:nvPr/>
          </p:nvSpPr>
          <p:spPr>
            <a:xfrm>
              <a:off x="7151180" y="654558"/>
              <a:ext cx="577025" cy="577215"/>
            </a:xfrm>
            <a:prstGeom prst="ellipse">
              <a:avLst/>
            </a:prstGeom>
            <a:solidFill>
              <a:srgbClr val="1369B2">
                <a:alpha val="100000"/>
              </a:srgbClr>
            </a:solidFill>
          </p:spPr>
        </p:sp>
        <p:sp>
          <p:nvSpPr>
            <p:cNvPr id="14"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5" name="Group 15"/>
          <p:cNvGrpSpPr/>
          <p:nvPr/>
        </p:nvGrpSpPr>
        <p:grpSpPr>
          <a:xfrm>
            <a:off x="8015192" y="654558"/>
            <a:ext cx="577025" cy="577215"/>
            <a:chOff x="8015192" y="654558"/>
            <a:chExt cx="577025" cy="577215"/>
          </a:xfrm>
        </p:grpSpPr>
        <p:sp>
          <p:nvSpPr>
            <p:cNvPr id="16" name="AutoShape 16"/>
            <p:cNvSpPr/>
            <p:nvPr/>
          </p:nvSpPr>
          <p:spPr>
            <a:xfrm>
              <a:off x="8015192" y="654558"/>
              <a:ext cx="577025" cy="577215"/>
            </a:xfrm>
            <a:prstGeom prst="ellipse">
              <a:avLst/>
            </a:prstGeom>
            <a:solidFill>
              <a:srgbClr val="3992DB">
                <a:alpha val="100000"/>
              </a:srgbClr>
            </a:solidFill>
          </p:spPr>
        </p:sp>
        <p:sp>
          <p:nvSpPr>
            <p:cNvPr id="17"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18"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59560"/>
            <a:ext cx="10099675" cy="3627120"/>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接下来，我们来创建一个存储过程，将文章的id和标签的id插入到article_tags表中：</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USEtestdb;</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DELIMITER $$</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CREATE PROCEDUREinsert_article_tags(INarticle_idINT, INtag_idINT)</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BEGIN</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DECLARE CONTINUE HANDLER FOR 1062</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SELECTCONCAT('duplicate keys (',article_id,',',tag_id,') found') AS msg;</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662430"/>
            <a:ext cx="10022840" cy="2997835"/>
          </a:xfrm>
          <a:prstGeom prst="rect">
            <a:avLst/>
          </a:prstGeom>
        </p:spPr>
        <p:txBody>
          <a:bodyPr vert="horz" wrap="square" lIns="66008" tIns="33052" rIns="66008" bIns="33052" rtlCol="0" anchor="ctr" anchorCtr="0">
            <a:noAutofit/>
          </a:bodyPr>
          <a:lstStyle/>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 insert a new record intoarticle_tags</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INSERT INTOarticle_tags(article_id,tag_id)</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VALUES(article_id,tag_id);</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 return tag count for the article</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SELECTCOUNT(*) FROMarticle_tags;</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END$$</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DELIMITER ;</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dirty="0" err="1">
                <a:solidFill>
                  <a:srgbClr val="1369B2">
                    <a:alpha val="100000"/>
                  </a:srgbClr>
                </a:solidFill>
                <a:latin typeface="微软雅黑" panose="020B0503020204020204" charset="-122"/>
                <a:ea typeface="微软雅黑" panose="020B0503020204020204" charset="-122"/>
                <a:cs typeface="微软雅黑" panose="020B0503020204020204" charset="-122"/>
              </a:rPr>
              <a:t>学习目标</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TextBox 10"/>
          <p:cNvSpPr txBox="1"/>
          <p:nvPr/>
        </p:nvSpPr>
        <p:spPr>
          <a:xfrm>
            <a:off x="1021715" y="1629410"/>
            <a:ext cx="10033000" cy="3557270"/>
          </a:xfrm>
          <a:prstGeom prst="rect">
            <a:avLst/>
          </a:prstGeom>
        </p:spPr>
        <p:txBody>
          <a:bodyPr vert="horz" wrap="square" lIns="123825" tIns="123825" rIns="57150" bIns="123825" rtlCol="0" anchor="t" anchorCtr="0">
            <a:noAutofit/>
          </a:bodyPr>
          <a:lstStyle/>
          <a:p>
            <a:pPr>
              <a:lnSpc>
                <a:spcPct val="186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了解如何使用事件调度器</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安排定时任务，并学会创建和管理数据库事件。学习预处理语句在防止SQL注入攻击和提高代码可维护性方面的作用</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思政元素</a:t>
            </a:r>
            <a:endParaRPr lang="en-US" b="1" dirty="0">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现代军事技术中，隐形战斗机是一个代表。这种战斗机采用了最先进的技术，可以在战场上发挥巨大的作用。它的研发和生产代表了军工精神的体现，是爱国主义和民族精神的体现。</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08" name="TextBox 20"/>
          <p:cNvSpPr txBox="1"/>
          <p:nvPr/>
        </p:nvSpPr>
        <p:spPr>
          <a:xfrm>
            <a:off x="984885" y="1752600"/>
            <a:ext cx="9940290" cy="2138045"/>
          </a:xfrm>
          <a:prstGeom prst="rect">
            <a:avLst/>
          </a:prstGeom>
          <a:noFill/>
        </p:spPr>
        <p:txBody>
          <a:bodyPr vert="horz" wrap="square" lIns="121920" tIns="60960" rIns="121920" bIns="0" rtlCol="0" anchor="t" anchorCtr="0">
            <a:spAutoFit/>
          </a:bodyPr>
          <a:lstStyle/>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然后呢，我们通过调用insert_article_tags存储过程，为文章ID为1添加标签ID：1,2和3，如下所示：</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CALLinsert_article_tags(1,1);</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CALLinsert_article_tags(1,2);</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CALLinsert_article_tags(1,3);</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grpSp>
        <p:nvGrpSpPr>
          <p:cNvPr id="3"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6" name="Group 6"/>
          <p:cNvGrpSpPr/>
          <p:nvPr/>
        </p:nvGrpSpPr>
        <p:grpSpPr>
          <a:xfrm>
            <a:off x="8879110" y="655129"/>
            <a:ext cx="575977" cy="576167"/>
            <a:chOff x="8879110" y="655129"/>
            <a:chExt cx="575977" cy="576167"/>
          </a:xfrm>
        </p:grpSpPr>
        <p:sp>
          <p:nvSpPr>
            <p:cNvPr id="7" name="AutoShape 7"/>
            <p:cNvSpPr/>
            <p:nvPr/>
          </p:nvSpPr>
          <p:spPr>
            <a:xfrm>
              <a:off x="8879110" y="655129"/>
              <a:ext cx="575977" cy="576167"/>
            </a:xfrm>
            <a:prstGeom prst="ellipse">
              <a:avLst/>
            </a:prstGeom>
            <a:solidFill>
              <a:srgbClr val="F79600">
                <a:alpha val="100000"/>
              </a:srgbClr>
            </a:solidFill>
          </p:spPr>
        </p:sp>
        <p:sp>
          <p:nvSpPr>
            <p:cNvPr id="8"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9" name="Group 9"/>
          <p:cNvGrpSpPr/>
          <p:nvPr/>
        </p:nvGrpSpPr>
        <p:grpSpPr>
          <a:xfrm>
            <a:off x="9743123" y="654558"/>
            <a:ext cx="577025" cy="577215"/>
            <a:chOff x="9743123" y="654558"/>
            <a:chExt cx="577025" cy="577215"/>
          </a:xfrm>
        </p:grpSpPr>
        <p:sp>
          <p:nvSpPr>
            <p:cNvPr id="10" name="AutoShape 10"/>
            <p:cNvSpPr/>
            <p:nvPr/>
          </p:nvSpPr>
          <p:spPr>
            <a:xfrm>
              <a:off x="9743123" y="654558"/>
              <a:ext cx="577025" cy="577215"/>
            </a:xfrm>
            <a:prstGeom prst="ellipse">
              <a:avLst/>
            </a:prstGeom>
            <a:solidFill>
              <a:srgbClr val="7F7F7F">
                <a:alpha val="100000"/>
              </a:srgbClr>
            </a:solidFill>
          </p:spPr>
        </p:sp>
        <p:sp>
          <p:nvSpPr>
            <p:cNvPr id="11"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2" name="Group 12"/>
          <p:cNvGrpSpPr/>
          <p:nvPr/>
        </p:nvGrpSpPr>
        <p:grpSpPr>
          <a:xfrm>
            <a:off x="7151180" y="654558"/>
            <a:ext cx="577025" cy="577215"/>
            <a:chOff x="7151180" y="654558"/>
            <a:chExt cx="577025" cy="577215"/>
          </a:xfrm>
        </p:grpSpPr>
        <p:sp>
          <p:nvSpPr>
            <p:cNvPr id="13" name="AutoShape 13"/>
            <p:cNvSpPr/>
            <p:nvPr/>
          </p:nvSpPr>
          <p:spPr>
            <a:xfrm>
              <a:off x="7151180" y="654558"/>
              <a:ext cx="577025" cy="577215"/>
            </a:xfrm>
            <a:prstGeom prst="ellipse">
              <a:avLst/>
            </a:prstGeom>
            <a:solidFill>
              <a:srgbClr val="1369B2">
                <a:alpha val="100000"/>
              </a:srgbClr>
            </a:solidFill>
          </p:spPr>
        </p:sp>
        <p:sp>
          <p:nvSpPr>
            <p:cNvPr id="14"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5" name="Group 15"/>
          <p:cNvGrpSpPr/>
          <p:nvPr/>
        </p:nvGrpSpPr>
        <p:grpSpPr>
          <a:xfrm>
            <a:off x="8015192" y="654558"/>
            <a:ext cx="577025" cy="577215"/>
            <a:chOff x="8015192" y="654558"/>
            <a:chExt cx="577025" cy="577215"/>
          </a:xfrm>
        </p:grpSpPr>
        <p:sp>
          <p:nvSpPr>
            <p:cNvPr id="16" name="AutoShape 16"/>
            <p:cNvSpPr/>
            <p:nvPr/>
          </p:nvSpPr>
          <p:spPr>
            <a:xfrm>
              <a:off x="8015192" y="654558"/>
              <a:ext cx="577025" cy="577215"/>
            </a:xfrm>
            <a:prstGeom prst="ellipse">
              <a:avLst/>
            </a:prstGeom>
            <a:solidFill>
              <a:srgbClr val="3992DB">
                <a:alpha val="100000"/>
              </a:srgbClr>
            </a:solidFill>
          </p:spPr>
        </p:sp>
        <p:sp>
          <p:nvSpPr>
            <p:cNvPr id="17"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18"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673860"/>
            <a:ext cx="10403840" cy="4279900"/>
          </a:xfrm>
          <a:prstGeom prst="rect">
            <a:avLst/>
          </a:prstGeom>
        </p:spPr>
        <p:txBody>
          <a:bodyPr vert="horz" wrap="square" lIns="123825" tIns="123825" rIns="57150" bIns="123825" rtlCol="0" anchor="t" anchorCtr="0">
            <a:norm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我们再尝试插入一个重复的键来检查处理程序是否真的被调用：</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CALLinsert_article_tags(1,3);</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0" fontAlgn="auto">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执行上面查询语句，得到结果：</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a:p>
            <a:pPr indent="0" fontAlgn="auto">
              <a:lnSpc>
                <a:spcPct val="186000"/>
              </a:lnSpc>
            </a:pP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0" fontAlgn="auto">
              <a:lnSpc>
                <a:spcPct val="186000"/>
              </a:lnSpc>
            </a:pP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0" fontAlgn="auto">
              <a:lnSpc>
                <a:spcPct val="186000"/>
              </a:lnSpc>
            </a:pP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0" fontAlgn="auto">
              <a:lnSpc>
                <a:spcPct val="186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最后获得了文章的标签计数值为：3。</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9" name="Group 3"/>
          <p:cNvGrpSpPr/>
          <p:nvPr/>
        </p:nvGrpSpPr>
        <p:grpSpPr>
          <a:xfrm>
            <a:off x="10607135" y="654558"/>
            <a:ext cx="575977" cy="577215"/>
            <a:chOff x="10607135" y="654558"/>
            <a:chExt cx="575977" cy="577215"/>
          </a:xfrm>
        </p:grpSpPr>
        <p:sp>
          <p:nvSpPr>
            <p:cNvPr id="11" name="AutoShape 4"/>
            <p:cNvSpPr/>
            <p:nvPr/>
          </p:nvSpPr>
          <p:spPr>
            <a:xfrm>
              <a:off x="10607135" y="654558"/>
              <a:ext cx="575977" cy="577215"/>
            </a:xfrm>
            <a:prstGeom prst="ellipse">
              <a:avLst/>
            </a:prstGeom>
            <a:solidFill>
              <a:srgbClr val="1369B2">
                <a:alpha val="100000"/>
              </a:srgbClr>
            </a:solidFill>
          </p:spPr>
        </p:sp>
        <p:sp>
          <p:nvSpPr>
            <p:cNvPr id="12"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13" name="Group 6"/>
          <p:cNvGrpSpPr/>
          <p:nvPr/>
        </p:nvGrpSpPr>
        <p:grpSpPr>
          <a:xfrm>
            <a:off x="8879110" y="655129"/>
            <a:ext cx="575977" cy="576167"/>
            <a:chOff x="8879110" y="655129"/>
            <a:chExt cx="575977" cy="576167"/>
          </a:xfrm>
        </p:grpSpPr>
        <p:sp>
          <p:nvSpPr>
            <p:cNvPr id="14" name="AutoShape 7"/>
            <p:cNvSpPr/>
            <p:nvPr/>
          </p:nvSpPr>
          <p:spPr>
            <a:xfrm>
              <a:off x="8879110" y="655129"/>
              <a:ext cx="575977" cy="576167"/>
            </a:xfrm>
            <a:prstGeom prst="ellipse">
              <a:avLst/>
            </a:prstGeom>
            <a:solidFill>
              <a:srgbClr val="F79600">
                <a:alpha val="100000"/>
              </a:srgbClr>
            </a:solidFill>
          </p:spPr>
        </p:sp>
        <p:sp>
          <p:nvSpPr>
            <p:cNvPr id="15"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6" name="Group 9"/>
          <p:cNvGrpSpPr/>
          <p:nvPr/>
        </p:nvGrpSpPr>
        <p:grpSpPr>
          <a:xfrm>
            <a:off x="9743123" y="654558"/>
            <a:ext cx="577025" cy="577215"/>
            <a:chOff x="9743123" y="654558"/>
            <a:chExt cx="577025" cy="577215"/>
          </a:xfrm>
        </p:grpSpPr>
        <p:sp>
          <p:nvSpPr>
            <p:cNvPr id="17" name="AutoShape 10"/>
            <p:cNvSpPr/>
            <p:nvPr/>
          </p:nvSpPr>
          <p:spPr>
            <a:xfrm>
              <a:off x="9743123" y="654558"/>
              <a:ext cx="577025" cy="577215"/>
            </a:xfrm>
            <a:prstGeom prst="ellipse">
              <a:avLst/>
            </a:prstGeom>
            <a:solidFill>
              <a:srgbClr val="7F7F7F">
                <a:alpha val="100000"/>
              </a:srgbClr>
            </a:solidFill>
          </p:spPr>
        </p:sp>
        <p:sp>
          <p:nvSpPr>
            <p:cNvPr id="1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9" name="Group 12"/>
          <p:cNvGrpSpPr/>
          <p:nvPr/>
        </p:nvGrpSpPr>
        <p:grpSpPr>
          <a:xfrm>
            <a:off x="7151180" y="654558"/>
            <a:ext cx="577025" cy="577215"/>
            <a:chOff x="7151180" y="654558"/>
            <a:chExt cx="577025" cy="577215"/>
          </a:xfrm>
        </p:grpSpPr>
        <p:sp>
          <p:nvSpPr>
            <p:cNvPr id="20" name="AutoShape 13"/>
            <p:cNvSpPr/>
            <p:nvPr/>
          </p:nvSpPr>
          <p:spPr>
            <a:xfrm>
              <a:off x="7151180" y="654558"/>
              <a:ext cx="577025" cy="577215"/>
            </a:xfrm>
            <a:prstGeom prst="ellipse">
              <a:avLst/>
            </a:prstGeom>
            <a:solidFill>
              <a:srgbClr val="1369B2">
                <a:alpha val="100000"/>
              </a:srgbClr>
            </a:solidFill>
          </p:spPr>
        </p:sp>
        <p:sp>
          <p:nvSpPr>
            <p:cNvPr id="21"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22" name="Group 15"/>
          <p:cNvGrpSpPr/>
          <p:nvPr/>
        </p:nvGrpSpPr>
        <p:grpSpPr>
          <a:xfrm>
            <a:off x="8015192" y="654558"/>
            <a:ext cx="577025" cy="577215"/>
            <a:chOff x="8015192" y="654558"/>
            <a:chExt cx="577025" cy="577215"/>
          </a:xfrm>
        </p:grpSpPr>
        <p:sp>
          <p:nvSpPr>
            <p:cNvPr id="23" name="AutoShape 16"/>
            <p:cNvSpPr/>
            <p:nvPr/>
          </p:nvSpPr>
          <p:spPr>
            <a:xfrm>
              <a:off x="8015192" y="654558"/>
              <a:ext cx="577025" cy="577215"/>
            </a:xfrm>
            <a:prstGeom prst="ellipse">
              <a:avLst/>
            </a:prstGeom>
            <a:solidFill>
              <a:srgbClr val="3992DB">
                <a:alpha val="100000"/>
              </a:srgbClr>
            </a:solidFill>
          </p:spPr>
        </p:sp>
        <p:sp>
          <p:nvSpPr>
            <p:cNvPr id="24"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5"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35" name="图片 135" descr="G:\微信文件\WeChat Files\wxid_ot2heq0975v922\FileStorage\Temp\1691635805627.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539865" y="2362200"/>
            <a:ext cx="4566920" cy="377825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08" name="TextBox 20"/>
          <p:cNvSpPr txBox="1"/>
          <p:nvPr/>
        </p:nvSpPr>
        <p:spPr>
          <a:xfrm>
            <a:off x="911225" y="1666240"/>
            <a:ext cx="9943465" cy="410845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但是如果将处理程序声明中的CONTINUE更改为EXIT，那么将只会收到一条错误消息。如下查询语句：</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DELIMITER//</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PROCEDUREinsert_article_tags_exit(INarticle_idINT, INtag_idINT)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EXIT HANDLER FOR SQLEXCEPTION</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 'SQLExceptioninvoked';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EXIT HANDLER FOR 1062</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 'MySQL error code 1062 invoked';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EXIT HANDLER FOR SQLSTATE '23000'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 'SQLSTATE 23000 invoked';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grpSp>
        <p:nvGrpSpPr>
          <p:cNvPr id="3"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6" name="Group 6"/>
          <p:cNvGrpSpPr/>
          <p:nvPr/>
        </p:nvGrpSpPr>
        <p:grpSpPr>
          <a:xfrm>
            <a:off x="8879110" y="655129"/>
            <a:ext cx="575977" cy="576167"/>
            <a:chOff x="8879110" y="655129"/>
            <a:chExt cx="575977" cy="576167"/>
          </a:xfrm>
        </p:grpSpPr>
        <p:sp>
          <p:nvSpPr>
            <p:cNvPr id="7" name="AutoShape 7"/>
            <p:cNvSpPr/>
            <p:nvPr/>
          </p:nvSpPr>
          <p:spPr>
            <a:xfrm>
              <a:off x="8879110" y="655129"/>
              <a:ext cx="575977" cy="576167"/>
            </a:xfrm>
            <a:prstGeom prst="ellipse">
              <a:avLst/>
            </a:prstGeom>
            <a:solidFill>
              <a:srgbClr val="F79600">
                <a:alpha val="100000"/>
              </a:srgbClr>
            </a:solidFill>
          </p:spPr>
        </p:sp>
        <p:sp>
          <p:nvSpPr>
            <p:cNvPr id="8"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9" name="Group 9"/>
          <p:cNvGrpSpPr/>
          <p:nvPr/>
        </p:nvGrpSpPr>
        <p:grpSpPr>
          <a:xfrm>
            <a:off x="9743123" y="654558"/>
            <a:ext cx="577025" cy="577215"/>
            <a:chOff x="9743123" y="654558"/>
            <a:chExt cx="577025" cy="577215"/>
          </a:xfrm>
        </p:grpSpPr>
        <p:sp>
          <p:nvSpPr>
            <p:cNvPr id="10" name="AutoShape 10"/>
            <p:cNvSpPr/>
            <p:nvPr/>
          </p:nvSpPr>
          <p:spPr>
            <a:xfrm>
              <a:off x="9743123" y="654558"/>
              <a:ext cx="577025" cy="577215"/>
            </a:xfrm>
            <a:prstGeom prst="ellipse">
              <a:avLst/>
            </a:prstGeom>
            <a:solidFill>
              <a:srgbClr val="7F7F7F">
                <a:alpha val="100000"/>
              </a:srgbClr>
            </a:solidFill>
          </p:spPr>
        </p:sp>
        <p:sp>
          <p:nvSpPr>
            <p:cNvPr id="11"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2" name="Group 12"/>
          <p:cNvGrpSpPr/>
          <p:nvPr/>
        </p:nvGrpSpPr>
        <p:grpSpPr>
          <a:xfrm>
            <a:off x="7151180" y="654558"/>
            <a:ext cx="577025" cy="577215"/>
            <a:chOff x="7151180" y="654558"/>
            <a:chExt cx="577025" cy="577215"/>
          </a:xfrm>
        </p:grpSpPr>
        <p:sp>
          <p:nvSpPr>
            <p:cNvPr id="13" name="AutoShape 13"/>
            <p:cNvSpPr/>
            <p:nvPr/>
          </p:nvSpPr>
          <p:spPr>
            <a:xfrm>
              <a:off x="7151180" y="654558"/>
              <a:ext cx="577025" cy="577215"/>
            </a:xfrm>
            <a:prstGeom prst="ellipse">
              <a:avLst/>
            </a:prstGeom>
            <a:solidFill>
              <a:srgbClr val="1369B2">
                <a:alpha val="100000"/>
              </a:srgbClr>
            </a:solidFill>
          </p:spPr>
        </p:sp>
        <p:sp>
          <p:nvSpPr>
            <p:cNvPr id="14"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5" name="Group 15"/>
          <p:cNvGrpSpPr/>
          <p:nvPr/>
        </p:nvGrpSpPr>
        <p:grpSpPr>
          <a:xfrm>
            <a:off x="8015192" y="654558"/>
            <a:ext cx="577025" cy="577215"/>
            <a:chOff x="8015192" y="654558"/>
            <a:chExt cx="577025" cy="577215"/>
          </a:xfrm>
        </p:grpSpPr>
        <p:sp>
          <p:nvSpPr>
            <p:cNvPr id="16" name="AutoShape 16"/>
            <p:cNvSpPr/>
            <p:nvPr/>
          </p:nvSpPr>
          <p:spPr>
            <a:xfrm>
              <a:off x="8015192" y="654558"/>
              <a:ext cx="577025" cy="577215"/>
            </a:xfrm>
            <a:prstGeom prst="ellipse">
              <a:avLst/>
            </a:prstGeom>
            <a:solidFill>
              <a:srgbClr val="3992DB">
                <a:alpha val="100000"/>
              </a:srgbClr>
            </a:solidFill>
          </p:spPr>
        </p:sp>
        <p:sp>
          <p:nvSpPr>
            <p:cNvPr id="17"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18"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08" name="TextBox 20"/>
          <p:cNvSpPr txBox="1"/>
          <p:nvPr/>
        </p:nvSpPr>
        <p:spPr>
          <a:xfrm>
            <a:off x="911225" y="1661795"/>
            <a:ext cx="9943465" cy="4112895"/>
          </a:xfrm>
          <a:prstGeom prst="rect">
            <a:avLst/>
          </a:prstGeom>
          <a:noFill/>
        </p:spPr>
        <p:txBody>
          <a:bodyPr vert="horz" wrap="square" lIns="121920" tIns="60960" rIns="121920" bIns="0" rtlCol="0" anchor="t" anchorCtr="0">
            <a:normAutofit/>
          </a:bodyPr>
          <a:lstStyle/>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insert a new record intoarticle_tags</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INSERT INTOarticle_tags(article_id,tag_id)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VALUES(article_id,tag_id);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return tag count for the article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SELECTCOUNT(*) FROMarticle_tags;</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END//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DELIMITER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执行上面查询语句，得到结果：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grpSp>
        <p:nvGrpSpPr>
          <p:cNvPr id="3"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6" name="Group 6"/>
          <p:cNvGrpSpPr/>
          <p:nvPr/>
        </p:nvGrpSpPr>
        <p:grpSpPr>
          <a:xfrm>
            <a:off x="8879110" y="655129"/>
            <a:ext cx="575977" cy="576167"/>
            <a:chOff x="8879110" y="655129"/>
            <a:chExt cx="575977" cy="576167"/>
          </a:xfrm>
        </p:grpSpPr>
        <p:sp>
          <p:nvSpPr>
            <p:cNvPr id="7" name="AutoShape 7"/>
            <p:cNvSpPr/>
            <p:nvPr/>
          </p:nvSpPr>
          <p:spPr>
            <a:xfrm>
              <a:off x="8879110" y="655129"/>
              <a:ext cx="575977" cy="576167"/>
            </a:xfrm>
            <a:prstGeom prst="ellipse">
              <a:avLst/>
            </a:prstGeom>
            <a:solidFill>
              <a:srgbClr val="F79600">
                <a:alpha val="100000"/>
              </a:srgbClr>
            </a:solidFill>
          </p:spPr>
        </p:sp>
        <p:sp>
          <p:nvSpPr>
            <p:cNvPr id="8"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9" name="Group 9"/>
          <p:cNvGrpSpPr/>
          <p:nvPr/>
        </p:nvGrpSpPr>
        <p:grpSpPr>
          <a:xfrm>
            <a:off x="9743123" y="654558"/>
            <a:ext cx="577025" cy="577215"/>
            <a:chOff x="9743123" y="654558"/>
            <a:chExt cx="577025" cy="577215"/>
          </a:xfrm>
        </p:grpSpPr>
        <p:sp>
          <p:nvSpPr>
            <p:cNvPr id="10" name="AutoShape 10"/>
            <p:cNvSpPr/>
            <p:nvPr/>
          </p:nvSpPr>
          <p:spPr>
            <a:xfrm>
              <a:off x="9743123" y="654558"/>
              <a:ext cx="577025" cy="577215"/>
            </a:xfrm>
            <a:prstGeom prst="ellipse">
              <a:avLst/>
            </a:prstGeom>
            <a:solidFill>
              <a:srgbClr val="7F7F7F">
                <a:alpha val="100000"/>
              </a:srgbClr>
            </a:solidFill>
          </p:spPr>
        </p:sp>
        <p:sp>
          <p:nvSpPr>
            <p:cNvPr id="11"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2" name="Group 12"/>
          <p:cNvGrpSpPr/>
          <p:nvPr/>
        </p:nvGrpSpPr>
        <p:grpSpPr>
          <a:xfrm>
            <a:off x="7151180" y="654558"/>
            <a:ext cx="577025" cy="577215"/>
            <a:chOff x="7151180" y="654558"/>
            <a:chExt cx="577025" cy="577215"/>
          </a:xfrm>
        </p:grpSpPr>
        <p:sp>
          <p:nvSpPr>
            <p:cNvPr id="13" name="AutoShape 13"/>
            <p:cNvSpPr/>
            <p:nvPr/>
          </p:nvSpPr>
          <p:spPr>
            <a:xfrm>
              <a:off x="7151180" y="654558"/>
              <a:ext cx="577025" cy="577215"/>
            </a:xfrm>
            <a:prstGeom prst="ellipse">
              <a:avLst/>
            </a:prstGeom>
            <a:solidFill>
              <a:srgbClr val="1369B2">
                <a:alpha val="100000"/>
              </a:srgbClr>
            </a:solidFill>
          </p:spPr>
        </p:sp>
        <p:sp>
          <p:nvSpPr>
            <p:cNvPr id="14"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15" name="Group 15"/>
          <p:cNvGrpSpPr/>
          <p:nvPr/>
        </p:nvGrpSpPr>
        <p:grpSpPr>
          <a:xfrm>
            <a:off x="8015192" y="654558"/>
            <a:ext cx="577025" cy="577215"/>
            <a:chOff x="8015192" y="654558"/>
            <a:chExt cx="577025" cy="577215"/>
          </a:xfrm>
        </p:grpSpPr>
        <p:sp>
          <p:nvSpPr>
            <p:cNvPr id="16" name="AutoShape 16"/>
            <p:cNvSpPr/>
            <p:nvPr/>
          </p:nvSpPr>
          <p:spPr>
            <a:xfrm>
              <a:off x="8015192" y="654558"/>
              <a:ext cx="577025" cy="577215"/>
            </a:xfrm>
            <a:prstGeom prst="ellipse">
              <a:avLst/>
            </a:prstGeom>
            <a:solidFill>
              <a:srgbClr val="3992DB">
                <a:alpha val="100000"/>
              </a:srgbClr>
            </a:solidFill>
          </p:spPr>
        </p:sp>
        <p:sp>
          <p:nvSpPr>
            <p:cNvPr id="17"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18"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36" name="图片 136" descr="G:\微信文件\WeChat Files\wxid_ot2heq0975v922\FileStorage\Temp\1691630652885.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6159500" y="2453005"/>
            <a:ext cx="5162550" cy="254825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lstStyle/>
          <a:p>
            <a:pPr algn="ctr">
              <a:lnSpc>
                <a:spcPct val="100000"/>
              </a:lnSpc>
              <a:spcBef>
                <a:spcPts val="770"/>
              </a:spcBef>
            </a:pPr>
            <a:r>
              <a:rPr lang="en-US" sz="2800"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97355"/>
            <a:ext cx="9943465" cy="4077335"/>
          </a:xfrm>
          <a:prstGeom prst="rect">
            <a:avLst/>
          </a:prstGeom>
          <a:noFill/>
        </p:spPr>
        <p:txBody>
          <a:bodyPr vert="horz" wrap="square" lIns="121920" tIns="60960" rIns="121920" bIns="0" rtlCol="0" anchor="t" anchorCtr="0">
            <a:normAutofit fontScale="90000" lnSpcReduction="2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如果我们使用多个处理程序来处理错误，MySQL将调用最特定的处理程序来处理错误。这就涉及到优先级的问题了，我们来具体看下。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我们知道错误总是映射到一个MySQL错误代码，因为在MySQL中它是最具体的。 SQLSTATE可以映射到许多MySQL错误代码，因此它不太具体。 SQLEXCPETION或SQLWARNING是SQLSTATES类型值的缩写，因此它是最通用的。假设在insert_article_tags_3存储过程中声明三个处理程序，如下所示：</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DELIMITER//</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CREATE PROCEDURE insert_article_tags_3(INarticle_idINT, INtag_idINT)</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DECLARE EXIT HANDLER FOR 1062 SELECT 'Duplicate keys error encountered';</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DECLARE EXIT HANDLER FOR SQLEXCEPTION SELECT 'SQLExceptionencountered';</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rPr>
              <a:t>存储过程的错误处理</a:t>
            </a:r>
            <a:endParaRPr lang="en-US" sz="28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11225" y="1588135"/>
            <a:ext cx="9943465" cy="4186555"/>
          </a:xfrm>
          <a:prstGeom prst="rect">
            <a:avLst/>
          </a:prstGeom>
          <a:noFill/>
        </p:spPr>
        <p:txBody>
          <a:bodyPr vert="horz" wrap="square" lIns="121920" tIns="60960" rIns="121920" bIns="0" rtlCol="0" anchor="t" anchorCtr="0">
            <a:noAutofit/>
          </a:bodyPr>
          <a:lstStyle/>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EXIT HANDLER FOR SQLSTATE '23000' SELECT 'SQLSTATE 23000';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insert a new record intoarticle_tags</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INSERT INTOarticle_tags(article_id,tag_id)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VALUES(article_id,tag_id);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return tag count for the article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SELECTCOUNT(*) FROMarticle_tags;</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END//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DELIMITER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然后我们尝试通过调用存储过程将重复的键插入到article_tags表中：</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CALL insert_article_tags_3(1,3);</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如下，可以看到MySQL错误代码处理程序被调用：</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变量</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369695" y="2987040"/>
            <a:ext cx="1991995" cy="1068070"/>
          </a:xfrm>
          <a:prstGeom prst="rect">
            <a:avLst/>
          </a:prstGeom>
          <a:noFill/>
        </p:spPr>
        <p:txBody>
          <a:bodyPr vert="horz" wrap="square" lIns="91440" tIns="45720" rIns="91440" bIns="45720" rtlCol="0" anchor="t" anchorCtr="0"/>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9.3</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系统变量</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751330"/>
            <a:ext cx="9943465" cy="402336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在MySQL数据库中，变量分为系统变量和用户自定义变量。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1-系统变量：又分为全局变量和会话变量。变量由系统定义的，不是用户定义的，属于服务器层面。启动MySQL服务，生成MySQL服务实例期间，MySQL将为 MySQL服务器 内存中的系统变量赋值，这些系统变量定义了，当前MySQL服务器实例的属性，特征。</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这些系统变量的值，要么是编译MySQL时参数的默认值，要么就是 配置文件 例如my.ini 等中的参数值。</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2-自定义变量：又分为用户变量和局部变量。用户变量是用户自己定义的，作为MySQL编码规范，MySQL中的用户变量以一个 @ 开头(一般主要定义会话用户变量的时候加上 @，而局部用户变量不加，用于区分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系统变量</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13840"/>
            <a:ext cx="9943465" cy="492950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9-3.1 系统变量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说明：变量由系统提供，不是用户定义，属于服务器层面。</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注意：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如果是全局级别，则需要加global，服务器每次启动将为所有的全局变量赋初始值，针对所有的会话（连接）有效，但不能跨重启；如果是会话级别，则需要加session，如果不写，则默认session。</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作用域：</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服务器每次启动将为所有的全局变量赋初值，全局变量是针对于所有的session的，但是不能跨重启，也就是当服务重启之后，之前对全局变量做的修改都会回归默认。</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730375"/>
            <a:ext cx="10327005" cy="4173855"/>
          </a:xfrm>
          <a:prstGeom prst="rect">
            <a:avLst/>
          </a:prstGeom>
        </p:spPr>
        <p:txBody>
          <a:bodyPr vert="horz" wrap="square" lIns="66008" tIns="33052" rIns="66008" bIns="33052" rtlCol="0" anchor="t" anchorCtr="0"/>
          <a:lstStyle/>
          <a:p>
            <a:pPr indent="457200" algn="just">
              <a:lnSpc>
                <a:spcPct val="150000"/>
              </a:lnSpc>
            </a:pPr>
            <a:r>
              <a:rPr lang="en-US" b="1">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语法：</a:t>
            </a:r>
            <a:endParaRPr lang="en-US" b="1">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1-查看所有的系统变量</a:t>
            </a:r>
            <a:r>
              <a:rPr lang="zh-CN" alt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a:t>
            </a: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show global【session】 variables;</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2-查看满足条件的部分系统变量</a:t>
            </a:r>
            <a:r>
              <a:rPr lang="zh-CN" alt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a:t>
            </a: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show global【session】 variables like ‘条件’;</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2"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3-查看指定的某个系统变量的值</a:t>
            </a:r>
            <a:r>
              <a:rPr lang="zh-CN" altLang="en-US">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select @@global【session】.系统变量名；</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2"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4-为某个系统变量赋值</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3">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方式一：</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3" indent="457200">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set global 【session】 系统变量名=值；</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3">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方式二：</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3" indent="457200">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set @@global 【session】.系统变量名=值；</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cxnSp>
        <p:nvCxnSpPr>
          <p:cNvPr id="4" name="Connector 2"/>
          <p:cNvCxnSpPr/>
          <p:nvPr/>
        </p:nvCxnSpPr>
        <p:spPr>
          <a:xfrm>
            <a:off x="1111634" y="1540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5" name="AutoShape 4"/>
            <p:cNvSpPr/>
            <p:nvPr/>
          </p:nvSpPr>
          <p:spPr>
            <a:xfrm>
              <a:off x="10607135" y="654558"/>
              <a:ext cx="575977" cy="577215"/>
            </a:xfrm>
            <a:prstGeom prst="ellipse">
              <a:avLst/>
            </a:prstGeom>
            <a:solidFill>
              <a:srgbClr val="1369B2">
                <a:alpha val="100000"/>
              </a:srgbClr>
            </a:solidFill>
          </p:spPr>
        </p:sp>
        <p:sp>
          <p:nvSpPr>
            <p:cNvPr id="7"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8" name="AutoShape 10"/>
            <p:cNvSpPr/>
            <p:nvPr/>
          </p:nvSpPr>
          <p:spPr>
            <a:xfrm>
              <a:off x="9743123" y="654558"/>
              <a:ext cx="577025" cy="577215"/>
            </a:xfrm>
            <a:prstGeom prst="ellipse">
              <a:avLst/>
            </a:prstGeom>
            <a:solidFill>
              <a:srgbClr val="7F7F7F">
                <a:alpha val="100000"/>
              </a:srgbClr>
            </a:solidFill>
          </p:spPr>
        </p:sp>
        <p:sp>
          <p:nvSpPr>
            <p:cNvPr id="9"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系统变量</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6227" y="577545"/>
            <a:ext cx="3002112" cy="661238"/>
          </a:xfrm>
          <a:prstGeom prst="rect">
            <a:avLst/>
          </a:prstGeom>
        </p:spPr>
        <p:txBody>
          <a:bodyPr lIns="121679" tIns="60839" rIns="121679" bIns="6083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3195" b="1" dirty="0">
                <a:solidFill>
                  <a:srgbClr val="1369B2"/>
                </a:solidFill>
                <a:latin typeface="微软雅黑" panose="020B0503020204020204" charset="-122"/>
                <a:ea typeface="微软雅黑" panose="020B0503020204020204" charset="-122"/>
                <a:cs typeface="+mn-ea"/>
                <a:sym typeface="+mn-lt"/>
              </a:rPr>
              <a:t>目录</a:t>
            </a:r>
            <a:r>
              <a:rPr lang="en-US" altLang="zh-CN" sz="3195" b="1" dirty="0">
                <a:solidFill>
                  <a:srgbClr val="1369B2"/>
                </a:solidFill>
                <a:latin typeface="微软雅黑" panose="020B0503020204020204" charset="-122"/>
                <a:ea typeface="微软雅黑" panose="020B0503020204020204" charset="-122"/>
                <a:cs typeface="+mn-ea"/>
                <a:sym typeface="+mn-lt"/>
              </a:rPr>
              <a:t>/</a:t>
            </a:r>
            <a:r>
              <a:rPr lang="en-US" altLang="zh-CN" sz="2395" dirty="0">
                <a:solidFill>
                  <a:srgbClr val="1369B2"/>
                </a:solidFill>
                <a:latin typeface="微软雅黑" panose="020B0503020204020204" charset="-122"/>
                <a:ea typeface="微软雅黑" panose="020B0503020204020204" charset="-122"/>
                <a:cs typeface="+mn-ea"/>
                <a:sym typeface="+mn-lt"/>
              </a:rPr>
              <a:t>Contents</a:t>
            </a:r>
            <a:endParaRPr lang="en-GB" sz="2395" dirty="0">
              <a:solidFill>
                <a:srgbClr val="1369B2"/>
              </a:solidFill>
              <a:latin typeface="微软雅黑" panose="020B0503020204020204" charset="-122"/>
              <a:ea typeface="微软雅黑" panose="020B0503020204020204" charset="-122"/>
              <a:cs typeface="+mn-ea"/>
              <a:sym typeface="+mn-lt"/>
            </a:endParaRPr>
          </a:p>
        </p:txBody>
      </p:sp>
      <p:grpSp>
        <p:nvGrpSpPr>
          <p:cNvPr id="45" name="组合 44"/>
          <p:cNvGrpSpPr/>
          <p:nvPr/>
        </p:nvGrpSpPr>
        <p:grpSpPr>
          <a:xfrm>
            <a:off x="2993348" y="1990061"/>
            <a:ext cx="1189861" cy="611864"/>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01</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48" name="组合 47"/>
          <p:cNvGrpSpPr/>
          <p:nvPr/>
        </p:nvGrpSpPr>
        <p:grpSpPr>
          <a:xfrm>
            <a:off x="2993348" y="2970212"/>
            <a:ext cx="1189861" cy="617198"/>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02</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51" name="组合 50"/>
          <p:cNvGrpSpPr/>
          <p:nvPr/>
        </p:nvGrpSpPr>
        <p:grpSpPr>
          <a:xfrm>
            <a:off x="2993348" y="3943013"/>
            <a:ext cx="1189861" cy="613325"/>
            <a:chOff x="2215144" y="3084852"/>
            <a:chExt cx="1244730" cy="844793"/>
          </a:xfrm>
        </p:grpSpPr>
        <p:sp>
          <p:nvSpPr>
            <p:cNvPr id="52" name="平行四边形 5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53" name="文本框 11"/>
            <p:cNvSpPr txBox="1"/>
            <p:nvPr/>
          </p:nvSpPr>
          <p:spPr>
            <a:xfrm>
              <a:off x="2393075" y="3125750"/>
              <a:ext cx="1066799" cy="803895"/>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03</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60" name="组合 59"/>
          <p:cNvGrpSpPr/>
          <p:nvPr/>
        </p:nvGrpSpPr>
        <p:grpSpPr>
          <a:xfrm>
            <a:off x="3897131" y="1981200"/>
            <a:ext cx="5485823" cy="611578"/>
            <a:chOff x="4315150" y="953426"/>
            <a:chExt cx="4122956" cy="539804"/>
          </a:xfrm>
        </p:grpSpPr>
        <p:sp>
          <p:nvSpPr>
            <p:cNvPr id="61" name="矩形 60"/>
            <p:cNvSpPr/>
            <p:nvPr/>
          </p:nvSpPr>
          <p:spPr>
            <a:xfrm>
              <a:off x="4841196" y="1036090"/>
              <a:ext cx="2827147" cy="331154"/>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函数</a:t>
              </a:r>
              <a:endParaRPr lang="zh-CN" altLang="en-US" sz="1995" dirty="0">
                <a:solidFill>
                  <a:srgbClr val="595959"/>
                </a:solidFill>
                <a:latin typeface="微软雅黑" panose="020B0503020204020204" charset="-122"/>
                <a:ea typeface="微软雅黑" panose="020B0503020204020204" charset="-122"/>
                <a:cs typeface="+mn-ea"/>
                <a:sym typeface="+mn-lt"/>
              </a:endParaRPr>
            </a:p>
          </p:txBody>
        </p:sp>
        <p:sp>
          <p:nvSpPr>
            <p:cNvPr id="62" name="平行四边形 61"/>
            <p:cNvSpPr/>
            <p:nvPr/>
          </p:nvSpPr>
          <p:spPr>
            <a:xfrm>
              <a:off x="4315150" y="953426"/>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63" name="组合 62"/>
          <p:cNvGrpSpPr/>
          <p:nvPr/>
        </p:nvGrpSpPr>
        <p:grpSpPr>
          <a:xfrm>
            <a:off x="3897131" y="2953419"/>
            <a:ext cx="5485823" cy="611578"/>
            <a:chOff x="4315150" y="1647579"/>
            <a:chExt cx="4122956" cy="539804"/>
          </a:xfrm>
        </p:grpSpPr>
        <p:sp>
          <p:nvSpPr>
            <p:cNvPr id="64" name="矩形 63"/>
            <p:cNvSpPr/>
            <p:nvPr/>
          </p:nvSpPr>
          <p:spPr>
            <a:xfrm>
              <a:off x="4840998" y="1730368"/>
              <a:ext cx="3238445" cy="331154"/>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存储过程</a:t>
              </a:r>
              <a:endParaRPr lang="zh-CN" altLang="en-GB" sz="1995" dirty="0">
                <a:solidFill>
                  <a:srgbClr val="595959"/>
                </a:solidFill>
                <a:latin typeface="微软雅黑" panose="020B0503020204020204" charset="-122"/>
                <a:ea typeface="微软雅黑" panose="020B0503020204020204" charset="-122"/>
                <a:cs typeface="+mn-ea"/>
                <a:sym typeface="+mn-lt"/>
              </a:endParaRPr>
            </a:p>
          </p:txBody>
        </p:sp>
        <p:sp>
          <p:nvSpPr>
            <p:cNvPr id="65" name="平行四边形 64"/>
            <p:cNvSpPr/>
            <p:nvPr/>
          </p:nvSpPr>
          <p:spPr>
            <a:xfrm>
              <a:off x="4315150" y="1647579"/>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19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66" name="组合 65"/>
          <p:cNvGrpSpPr/>
          <p:nvPr/>
        </p:nvGrpSpPr>
        <p:grpSpPr>
          <a:xfrm>
            <a:off x="3897131" y="3921402"/>
            <a:ext cx="5485823" cy="611578"/>
            <a:chOff x="4315150" y="2341731"/>
            <a:chExt cx="4122956" cy="539804"/>
          </a:xfrm>
        </p:grpSpPr>
        <p:sp>
          <p:nvSpPr>
            <p:cNvPr id="67" name="矩形 66"/>
            <p:cNvSpPr/>
            <p:nvPr/>
          </p:nvSpPr>
          <p:spPr>
            <a:xfrm>
              <a:off x="4840998" y="2424520"/>
              <a:ext cx="3437543" cy="331154"/>
            </a:xfrm>
            <a:prstGeom prst="rect">
              <a:avLst/>
            </a:prstGeom>
            <a:ln w="15875">
              <a:noFill/>
            </a:ln>
          </p:spPr>
          <p:txBody>
            <a:bodyPr wrap="square" lIns="68446" tIns="34223" rIns="68446" bIns="34223">
              <a:spAutoFit/>
            </a:bodyPr>
            <a:lstStyle/>
            <a:p>
              <a:r>
                <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rPr>
                <a:t>变量</a:t>
              </a:r>
              <a:endPar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endParaRPr>
            </a:p>
          </p:txBody>
        </p:sp>
        <p:sp>
          <p:nvSpPr>
            <p:cNvPr id="68" name="平行四边形 67"/>
            <p:cNvSpPr/>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2" name="组合 1"/>
          <p:cNvGrpSpPr/>
          <p:nvPr/>
        </p:nvGrpSpPr>
        <p:grpSpPr>
          <a:xfrm>
            <a:off x="2921000" y="4949275"/>
            <a:ext cx="1189861" cy="613325"/>
            <a:chOff x="2215144" y="3084852"/>
            <a:chExt cx="1244730" cy="844793"/>
          </a:xfrm>
        </p:grpSpPr>
        <p:sp>
          <p:nvSpPr>
            <p:cNvPr id="3" name="平行四边形 2"/>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4" name="文本框 11"/>
            <p:cNvSpPr txBox="1"/>
            <p:nvPr/>
          </p:nvSpPr>
          <p:spPr>
            <a:xfrm>
              <a:off x="2393075" y="3125750"/>
              <a:ext cx="1066799" cy="803895"/>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04</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5" name="组合 4"/>
          <p:cNvGrpSpPr/>
          <p:nvPr/>
        </p:nvGrpSpPr>
        <p:grpSpPr>
          <a:xfrm>
            <a:off x="3824783" y="4927664"/>
            <a:ext cx="5485823" cy="611578"/>
            <a:chOff x="4315150" y="2341731"/>
            <a:chExt cx="4122956" cy="539804"/>
          </a:xfrm>
        </p:grpSpPr>
        <p:sp>
          <p:nvSpPr>
            <p:cNvPr id="6" name="矩形 5"/>
            <p:cNvSpPr/>
            <p:nvPr/>
          </p:nvSpPr>
          <p:spPr>
            <a:xfrm>
              <a:off x="4840998" y="2424520"/>
              <a:ext cx="3437543" cy="331154"/>
            </a:xfrm>
            <a:prstGeom prst="rect">
              <a:avLst/>
            </a:prstGeom>
            <a:ln w="15875">
              <a:noFill/>
            </a:ln>
          </p:spPr>
          <p:txBody>
            <a:bodyPr wrap="square" lIns="68446" tIns="34223" rIns="68446" bIns="34223">
              <a:spAutoFit/>
            </a:bodyPr>
            <a:lstStyle/>
            <a:p>
              <a:r>
                <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rPr>
                <a:t>流程控制</a:t>
              </a:r>
              <a:endPar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endParaRPr>
            </a:p>
          </p:txBody>
        </p:sp>
        <p:sp>
          <p:nvSpPr>
            <p:cNvPr id="7" name="平行四边形 6"/>
            <p:cNvSpPr/>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会话变量</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58620"/>
            <a:ext cx="9943465" cy="411607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作用域：会话的作用域仅限于当前会话，不会影响其他会话。</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案例1 查看当前会话的所有变量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SHOW SESSION VARIABLES;</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lvl="1"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SHOW VARIABLES;</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案例2 查看满足条件的部分变量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457200" lvl="1"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SHOW VARIABLES LIKE '%commit%';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案例3 查看指定的变量,只能用@@</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457200" lvl="1"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 @@session.autocommit;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457200" lvl="1" indent="457200" algn="just">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SELECT @@autocommit;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678305"/>
            <a:ext cx="10281285" cy="2755900"/>
          </a:xfrm>
          <a:prstGeom prst="rect">
            <a:avLst/>
          </a:prstGeom>
        </p:spPr>
        <p:txBody>
          <a:bodyPr vert="horz" wrap="square" lIns="66008" tIns="33052" rIns="66008" bIns="33052" rtlCol="0" anchor="ctr" anchorCtr="0">
            <a:normAutofit/>
          </a:bodyPr>
          <a:lstStyle/>
          <a:p>
            <a:pPr lvl="1"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案例4 设置指定的变量</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2"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SET SESSIONtx_isolation='read-committed';</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2"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SETtx_isolation= 'read-committed';</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2"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SET @@session.tx_isolation='read-committed';</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2"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SET @@tx_isolation='read-committed';</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会话变量</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984885" y="1447800"/>
            <a:ext cx="5516245" cy="4034155"/>
          </a:xfrm>
          <a:prstGeom prst="rect">
            <a:avLst/>
          </a:prstGeom>
        </p:spPr>
        <p:txBody>
          <a:bodyPr vert="horz" wrap="square" lIns="123825" tIns="123825" rIns="57150" bIns="123825" rtlCol="0" anchor="t" anchorCtr="0"/>
          <a:lstStyle/>
          <a:p>
            <a:pPr>
              <a:lnSpc>
                <a:spcPct val="150000"/>
              </a:lnSpc>
            </a:pPr>
            <a:r>
              <a:rPr lang="en-US" sz="1400">
                <a:solidFill>
                  <a:schemeClr val="dk1">
                    <a:alpha val="100000"/>
                  </a:schemeClr>
                </a:solidFill>
                <a:latin typeface="微软雅黑" panose="020B0503020204020204" charset="-122"/>
                <a:ea typeface="微软雅黑" panose="020B0503020204020204" charset="-122"/>
                <a:cs typeface="微软雅黑" panose="020B0503020204020204" charset="-122"/>
              </a:rPr>
              <a:t>作用域：仅仅在定义它的begin end中有效，应用在begin end中的第一句话。
①声明
DECLARE 变量名 类型;
DECLARE 变量名 类型 DEFAULT 值;--设置变量并初始化
②赋值（更新用户变量的值）
方式1： 通过 SET 或 SELECT
SET 局部变量名=值;
SET 局部变量名:=值;
SELECT @局部变量名:=值;
方式2：通过 SELECT INTO
SELECT 字段 INTO 局部变量名 FROM 表;
③使用
select 局部变量名；
对比用户变量和局部变量：</a:t>
            </a:r>
            <a:endParaRPr lang="en-US" sz="14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9" name="Group 3"/>
          <p:cNvGrpSpPr/>
          <p:nvPr/>
        </p:nvGrpSpPr>
        <p:grpSpPr>
          <a:xfrm>
            <a:off x="10607135" y="654558"/>
            <a:ext cx="575977" cy="577215"/>
            <a:chOff x="10607135" y="654558"/>
            <a:chExt cx="575977" cy="577215"/>
          </a:xfrm>
        </p:grpSpPr>
        <p:sp>
          <p:nvSpPr>
            <p:cNvPr id="12" name="AutoShape 4"/>
            <p:cNvSpPr/>
            <p:nvPr/>
          </p:nvSpPr>
          <p:spPr>
            <a:xfrm>
              <a:off x="10607135" y="654558"/>
              <a:ext cx="575977" cy="577215"/>
            </a:xfrm>
            <a:prstGeom prst="ellipse">
              <a:avLst/>
            </a:prstGeom>
            <a:solidFill>
              <a:srgbClr val="1369B2">
                <a:alpha val="100000"/>
              </a:srgbClr>
            </a:solidFill>
          </p:spPr>
        </p:sp>
        <p:sp>
          <p:nvSpPr>
            <p:cNvPr id="13"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14" name="Group 6"/>
          <p:cNvGrpSpPr/>
          <p:nvPr/>
        </p:nvGrpSpPr>
        <p:grpSpPr>
          <a:xfrm>
            <a:off x="8879110" y="655129"/>
            <a:ext cx="575977" cy="576167"/>
            <a:chOff x="8879110" y="655129"/>
            <a:chExt cx="575977" cy="576167"/>
          </a:xfrm>
        </p:grpSpPr>
        <p:sp>
          <p:nvSpPr>
            <p:cNvPr id="15" name="AutoShape 7"/>
            <p:cNvSpPr/>
            <p:nvPr/>
          </p:nvSpPr>
          <p:spPr>
            <a:xfrm>
              <a:off x="8879110" y="655129"/>
              <a:ext cx="575977" cy="576167"/>
            </a:xfrm>
            <a:prstGeom prst="ellipse">
              <a:avLst/>
            </a:prstGeom>
            <a:solidFill>
              <a:srgbClr val="F79600">
                <a:alpha val="100000"/>
              </a:srgbClr>
            </a:solidFill>
          </p:spPr>
        </p:sp>
        <p:sp>
          <p:nvSpPr>
            <p:cNvPr id="16"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7" name="Group 9"/>
          <p:cNvGrpSpPr/>
          <p:nvPr/>
        </p:nvGrpSpPr>
        <p:grpSpPr>
          <a:xfrm>
            <a:off x="9743123" y="654558"/>
            <a:ext cx="577025" cy="577215"/>
            <a:chOff x="9743123" y="654558"/>
            <a:chExt cx="577025" cy="577215"/>
          </a:xfrm>
        </p:grpSpPr>
        <p:sp>
          <p:nvSpPr>
            <p:cNvPr id="18" name="AutoShape 10"/>
            <p:cNvSpPr/>
            <p:nvPr/>
          </p:nvSpPr>
          <p:spPr>
            <a:xfrm>
              <a:off x="9743123" y="654558"/>
              <a:ext cx="577025" cy="577215"/>
            </a:xfrm>
            <a:prstGeom prst="ellipse">
              <a:avLst/>
            </a:prstGeom>
            <a:solidFill>
              <a:srgbClr val="7F7F7F">
                <a:alpha val="100000"/>
              </a:srgbClr>
            </a:solidFill>
          </p:spPr>
        </p:sp>
        <p:sp>
          <p:nvSpPr>
            <p:cNvPr id="19"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20" name="Group 12"/>
          <p:cNvGrpSpPr/>
          <p:nvPr/>
        </p:nvGrpSpPr>
        <p:grpSpPr>
          <a:xfrm>
            <a:off x="7151180" y="654558"/>
            <a:ext cx="577025" cy="577215"/>
            <a:chOff x="7151180" y="654558"/>
            <a:chExt cx="577025" cy="577215"/>
          </a:xfrm>
        </p:grpSpPr>
        <p:sp>
          <p:nvSpPr>
            <p:cNvPr id="21" name="AutoShape 13"/>
            <p:cNvSpPr/>
            <p:nvPr/>
          </p:nvSpPr>
          <p:spPr>
            <a:xfrm>
              <a:off x="7151180" y="654558"/>
              <a:ext cx="577025" cy="577215"/>
            </a:xfrm>
            <a:prstGeom prst="ellipse">
              <a:avLst/>
            </a:prstGeom>
            <a:solidFill>
              <a:srgbClr val="1369B2">
                <a:alpha val="100000"/>
              </a:srgbClr>
            </a:solidFill>
          </p:spPr>
        </p:sp>
        <p:sp>
          <p:nvSpPr>
            <p:cNvPr id="22"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23" name="Group 15"/>
          <p:cNvGrpSpPr/>
          <p:nvPr/>
        </p:nvGrpSpPr>
        <p:grpSpPr>
          <a:xfrm>
            <a:off x="8015192" y="654558"/>
            <a:ext cx="577025" cy="577215"/>
            <a:chOff x="8015192" y="654558"/>
            <a:chExt cx="577025" cy="577215"/>
          </a:xfrm>
        </p:grpSpPr>
        <p:sp>
          <p:nvSpPr>
            <p:cNvPr id="24" name="AutoShape 16"/>
            <p:cNvSpPr/>
            <p:nvPr/>
          </p:nvSpPr>
          <p:spPr>
            <a:xfrm>
              <a:off x="8015192" y="654558"/>
              <a:ext cx="577025" cy="577215"/>
            </a:xfrm>
            <a:prstGeom prst="ellipse">
              <a:avLst/>
            </a:prstGeom>
            <a:solidFill>
              <a:srgbClr val="3992DB">
                <a:alpha val="100000"/>
              </a:srgbClr>
            </a:solidFill>
          </p:spPr>
        </p:sp>
        <p:sp>
          <p:nvSpPr>
            <p:cNvPr id="25"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6"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局部</a:t>
            </a: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变量</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graphicFrame>
        <p:nvGraphicFramePr>
          <p:cNvPr id="28" name="Table 11"/>
          <p:cNvGraphicFramePr>
            <a:graphicFrameLocks noGrp="1"/>
          </p:cNvGraphicFramePr>
          <p:nvPr>
            <p:custDataLst>
              <p:tags r:id="rId2"/>
            </p:custDataLst>
          </p:nvPr>
        </p:nvGraphicFramePr>
        <p:xfrm>
          <a:off x="6595110" y="1657350"/>
          <a:ext cx="4597400" cy="1767840"/>
        </p:xfrm>
        <a:graphic>
          <a:graphicData uri="http://schemas.openxmlformats.org/drawingml/2006/table">
            <a:tbl>
              <a:tblPr firstRow="1" bandRow="1">
                <a:tableStyleId>{5C22544A-7EE6-4342-B048-85BDC9FD1C3A}</a:tableStyleId>
              </a:tblPr>
              <a:tblGrid>
                <a:gridCol w="908050"/>
                <a:gridCol w="1085850"/>
                <a:gridCol w="1314450"/>
                <a:gridCol w="1289050"/>
              </a:tblGrid>
              <a:tr h="463550">
                <a:tc>
                  <a:txBody>
                    <a:bodyPr/>
                    <a:p>
                      <a:pPr algn="l">
                        <a:defRPr/>
                      </a:pPr>
                      <a:r>
                        <a:rPr lang="en-US" sz="1400" b="1">
                          <a:latin typeface="微软雅黑" panose="020B0503020204020204" charset="-122"/>
                          <a:ea typeface="微软雅黑" panose="020B0503020204020204" charset="-122"/>
                        </a:rPr>
                        <a:t>-</a:t>
                      </a:r>
                      <a:endParaRPr lang="en-US" sz="1400" b="1">
                        <a:latin typeface="微软雅黑" panose="020B0503020204020204" charset="-122"/>
                        <a:ea typeface="微软雅黑" panose="020B0503020204020204" charset="-122"/>
                      </a:endParaRPr>
                    </a:p>
                  </a:txBody>
                  <a:tcPr anchor="ctr" anchorCtr="0"/>
                </a:tc>
                <a:tc>
                  <a:txBody>
                    <a:bodyPr/>
                    <a:p>
                      <a:pPr algn="l">
                        <a:defRPr/>
                      </a:pPr>
                      <a:r>
                        <a:rPr lang="en-US" sz="1400" b="1">
                          <a:latin typeface="微软雅黑" panose="020B0503020204020204" charset="-122"/>
                          <a:ea typeface="微软雅黑" panose="020B0503020204020204" charset="-122"/>
                        </a:rPr>
                        <a:t>作用域</a:t>
                      </a:r>
                      <a:endParaRPr lang="en-US" sz="1400" b="1">
                        <a:latin typeface="微软雅黑" panose="020B0503020204020204" charset="-122"/>
                        <a:ea typeface="微软雅黑" panose="020B0503020204020204" charset="-122"/>
                      </a:endParaRPr>
                    </a:p>
                  </a:txBody>
                  <a:tcPr anchor="ctr" anchorCtr="0"/>
                </a:tc>
                <a:tc>
                  <a:txBody>
                    <a:bodyPr/>
                    <a:p>
                      <a:pPr algn="l">
                        <a:defRPr/>
                      </a:pPr>
                      <a:r>
                        <a:rPr lang="en-US" sz="1400" b="1">
                          <a:latin typeface="微软雅黑" panose="020B0503020204020204" charset="-122"/>
                          <a:ea typeface="微软雅黑" panose="020B0503020204020204" charset="-122"/>
                        </a:rPr>
                        <a:t>定义和使用的位置</a:t>
                      </a:r>
                      <a:endParaRPr lang="en-US" sz="1400" b="1">
                        <a:latin typeface="微软雅黑" panose="020B0503020204020204" charset="-122"/>
                        <a:ea typeface="微软雅黑" panose="020B0503020204020204" charset="-122"/>
                      </a:endParaRPr>
                    </a:p>
                  </a:txBody>
                  <a:tcPr anchor="ctr" anchorCtr="0"/>
                </a:tc>
                <a:tc>
                  <a:txBody>
                    <a:bodyPr/>
                    <a:p>
                      <a:pPr algn="l">
                        <a:defRPr/>
                      </a:pPr>
                      <a:r>
                        <a:rPr lang="en-US" sz="1400" b="1">
                          <a:latin typeface="微软雅黑" panose="020B0503020204020204" charset="-122"/>
                          <a:ea typeface="微软雅黑" panose="020B0503020204020204" charset="-122"/>
                        </a:rPr>
                        <a:t>语法</a:t>
                      </a:r>
                      <a:endParaRPr lang="en-US" sz="1400" b="1">
                        <a:latin typeface="微软雅黑" panose="020B0503020204020204" charset="-122"/>
                        <a:ea typeface="微软雅黑" panose="020B0503020204020204" charset="-122"/>
                      </a:endParaRPr>
                    </a:p>
                  </a:txBody>
                  <a:tcPr anchor="ctr" anchorCtr="0"/>
                </a:tc>
              </a:tr>
              <a:tr h="463550">
                <a:tc>
                  <a:txBody>
                    <a:bodyPr/>
                    <a:p>
                      <a:pPr algn="l">
                        <a:defRPr/>
                      </a:pPr>
                      <a:r>
                        <a:rPr lang="en-US" sz="1400">
                          <a:latin typeface="微软雅黑" panose="020B0503020204020204" charset="-122"/>
                          <a:ea typeface="微软雅黑" panose="020B0503020204020204" charset="-122"/>
                        </a:rPr>
                        <a:t>用户变量</a:t>
                      </a:r>
                      <a:endParaRPr lang="en-US" sz="1400">
                        <a:latin typeface="微软雅黑" panose="020B0503020204020204" charset="-122"/>
                        <a:ea typeface="微软雅黑" panose="020B0503020204020204" charset="-122"/>
                      </a:endParaRPr>
                    </a:p>
                  </a:txBody>
                  <a:tcPr anchor="ctr" anchorCtr="0"/>
                </a:tc>
                <a:tc>
                  <a:txBody>
                    <a:bodyPr/>
                    <a:p>
                      <a:pPr algn="l">
                        <a:defRPr/>
                      </a:pPr>
                      <a:r>
                        <a:rPr lang="en-US" sz="1400">
                          <a:latin typeface="微软雅黑" panose="020B0503020204020204" charset="-122"/>
                          <a:ea typeface="微软雅黑" panose="020B0503020204020204" charset="-122"/>
                        </a:rPr>
                        <a:t>当前会话</a:t>
                      </a:r>
                      <a:endParaRPr lang="en-US" sz="1400">
                        <a:latin typeface="微软雅黑" panose="020B0503020204020204" charset="-122"/>
                        <a:ea typeface="微软雅黑" panose="020B0503020204020204" charset="-122"/>
                      </a:endParaRPr>
                    </a:p>
                  </a:txBody>
                  <a:tcPr anchor="ctr" anchorCtr="0"/>
                </a:tc>
                <a:tc>
                  <a:txBody>
                    <a:bodyPr/>
                    <a:p>
                      <a:pPr algn="l">
                        <a:defRPr/>
                      </a:pPr>
                      <a:r>
                        <a:rPr lang="en-US" sz="1400">
                          <a:latin typeface="微软雅黑" panose="020B0503020204020204" charset="-122"/>
                          <a:ea typeface="微软雅黑" panose="020B0503020204020204" charset="-122"/>
                        </a:rPr>
                        <a:t>会话中的任何地方</a:t>
                      </a:r>
                      <a:endParaRPr lang="en-US" sz="1400">
                        <a:latin typeface="微软雅黑" panose="020B0503020204020204" charset="-122"/>
                        <a:ea typeface="微软雅黑" panose="020B0503020204020204" charset="-122"/>
                      </a:endParaRPr>
                    </a:p>
                  </a:txBody>
                  <a:tcPr anchor="ctr" anchorCtr="0"/>
                </a:tc>
                <a:tc>
                  <a:txBody>
                    <a:bodyPr/>
                    <a:p>
                      <a:pPr algn="l">
                        <a:defRPr/>
                      </a:pPr>
                      <a:r>
                        <a:rPr lang="en-US" sz="1400">
                          <a:latin typeface="微软雅黑" panose="020B0503020204020204" charset="-122"/>
                          <a:ea typeface="微软雅黑" panose="020B0503020204020204" charset="-122"/>
                          <a:cs typeface="微软雅黑" panose="020B0503020204020204" charset="-122"/>
                        </a:rPr>
                        <a:t>必须加@符号，不用限定类型</a:t>
                      </a:r>
                      <a:endParaRPr lang="en-US" sz="1400">
                        <a:latin typeface="微软雅黑" panose="020B0503020204020204" charset="-122"/>
                        <a:ea typeface="微软雅黑" panose="020B0503020204020204" charset="-122"/>
                        <a:cs typeface="微软雅黑" panose="020B0503020204020204" charset="-122"/>
                      </a:endParaRPr>
                    </a:p>
                  </a:txBody>
                  <a:tcPr anchor="ctr" anchorCtr="0"/>
                </a:tc>
              </a:tr>
              <a:tr h="463550">
                <a:tc>
                  <a:txBody>
                    <a:bodyPr/>
                    <a:p>
                      <a:pPr algn="l">
                        <a:defRPr/>
                      </a:pPr>
                      <a:r>
                        <a:rPr lang="en-US" sz="1400">
                          <a:latin typeface="微软雅黑" panose="020B0503020204020204" charset="-122"/>
                          <a:ea typeface="微软雅黑" panose="020B0503020204020204" charset="-122"/>
                        </a:rPr>
                        <a:t>局部变量</a:t>
                      </a:r>
                      <a:endParaRPr lang="en-US" sz="1400">
                        <a:latin typeface="微软雅黑" panose="020B0503020204020204" charset="-122"/>
                        <a:ea typeface="微软雅黑" panose="020B0503020204020204" charset="-122"/>
                      </a:endParaRPr>
                    </a:p>
                  </a:txBody>
                  <a:tcPr anchor="ctr" anchorCtr="0"/>
                </a:tc>
                <a:tc>
                  <a:txBody>
                    <a:bodyPr/>
                    <a:p>
                      <a:pPr algn="l">
                        <a:defRPr/>
                      </a:pPr>
                      <a:r>
                        <a:rPr lang="en-US" sz="1400">
                          <a:latin typeface="微软雅黑" panose="020B0503020204020204" charset="-122"/>
                          <a:ea typeface="微软雅黑" panose="020B0503020204020204" charset="-122"/>
                          <a:cs typeface="微软雅黑" panose="020B0503020204020204" charset="-122"/>
                        </a:rPr>
                        <a:t>begin end中</a:t>
                      </a:r>
                      <a:endParaRPr lang="en-US" sz="1400">
                        <a:latin typeface="微软雅黑" panose="020B0503020204020204" charset="-122"/>
                        <a:ea typeface="微软雅黑" panose="020B0503020204020204" charset="-122"/>
                        <a:cs typeface="微软雅黑" panose="020B0503020204020204" charset="-122"/>
                      </a:endParaRPr>
                    </a:p>
                  </a:txBody>
                  <a:tcPr anchor="ctr" anchorCtr="0"/>
                </a:tc>
                <a:tc>
                  <a:txBody>
                    <a:bodyPr/>
                    <a:p>
                      <a:pPr algn="l">
                        <a:defRPr/>
                      </a:pPr>
                      <a:r>
                        <a:rPr lang="en-US" sz="1400">
                          <a:latin typeface="微软雅黑" panose="020B0503020204020204" charset="-122"/>
                          <a:ea typeface="微软雅黑" panose="020B0503020204020204" charset="-122"/>
                          <a:cs typeface="微软雅黑" panose="020B0503020204020204" charset="-122"/>
                        </a:rPr>
                        <a:t>只能在begin end中为第一句话</a:t>
                      </a:r>
                      <a:endParaRPr lang="en-US" sz="1400">
                        <a:latin typeface="微软雅黑" panose="020B0503020204020204" charset="-122"/>
                        <a:ea typeface="微软雅黑" panose="020B0503020204020204" charset="-122"/>
                        <a:cs typeface="微软雅黑" panose="020B0503020204020204" charset="-122"/>
                      </a:endParaRPr>
                    </a:p>
                  </a:txBody>
                  <a:tcPr anchor="ctr" anchorCtr="0"/>
                </a:tc>
                <a:tc>
                  <a:txBody>
                    <a:bodyPr/>
                    <a:p>
                      <a:pPr algn="l">
                        <a:defRPr/>
                      </a:pPr>
                      <a:r>
                        <a:rPr lang="en-US" sz="1400">
                          <a:latin typeface="微软雅黑" panose="020B0503020204020204" charset="-122"/>
                          <a:ea typeface="微软雅黑" panose="020B0503020204020204" charset="-122"/>
                          <a:cs typeface="微软雅黑" panose="020B0503020204020204" charset="-122"/>
                        </a:rPr>
                        <a:t>一般不用@符号，需要限定类型</a:t>
                      </a:r>
                      <a:endParaRPr lang="en-US" sz="1400">
                        <a:latin typeface="微软雅黑" panose="020B0503020204020204" charset="-122"/>
                        <a:ea typeface="微软雅黑" panose="020B0503020204020204" charset="-122"/>
                        <a:cs typeface="微软雅黑" panose="020B0503020204020204" charset="-122"/>
                      </a:endParaRPr>
                    </a:p>
                  </a:txBody>
                  <a:tcPr anchor="ctr" anchorCtr="0"/>
                </a:tc>
              </a:tr>
            </a:tbl>
          </a:graphicData>
        </a:graphic>
      </p:graphicFrame>
      <p:sp>
        <p:nvSpPr>
          <p:cNvPr id="29" name="文本框 28"/>
          <p:cNvSpPr txBox="1"/>
          <p:nvPr/>
        </p:nvSpPr>
        <p:spPr>
          <a:xfrm>
            <a:off x="6645910" y="4211955"/>
            <a:ext cx="4495800" cy="1643380"/>
          </a:xfrm>
          <a:prstGeom prst="rect">
            <a:avLst/>
          </a:prstGeom>
        </p:spPr>
        <p:txBody>
          <a:bodyPr>
            <a:noAutofit/>
          </a:bodyPr>
          <a:p>
            <a:pPr marL="0" indent="266700" algn="just" defTabSz="266700">
              <a:spcBef>
                <a:spcPct val="0"/>
              </a:spcBef>
              <a:spcAft>
                <a:spcPct val="0"/>
              </a:spcAft>
            </a:pPr>
            <a:r>
              <a:rPr lang="zh-CN" sz="1600">
                <a:latin typeface="微软雅黑" panose="020B0503020204020204" charset="-122"/>
                <a:ea typeface="微软雅黑" panose="020B0503020204020204" charset="-122"/>
                <a:cs typeface="微软雅黑" panose="020B0503020204020204" charset="-122"/>
              </a:rPr>
              <a:t>例：声明两个变量并赋初始值，求和并打印。</a:t>
            </a:r>
            <a:endParaRPr lang="zh-CN" sz="1600">
              <a:latin typeface="微软雅黑" panose="020B0503020204020204" charset="-122"/>
              <a:ea typeface="微软雅黑" panose="020B0503020204020204" charset="-122"/>
              <a:cs typeface="微软雅黑" panose="020B0503020204020204" charset="-122"/>
            </a:endParaRPr>
          </a:p>
          <a:p>
            <a:pPr marL="0" indent="266700" algn="just" defTabSz="266700">
              <a:spcBef>
                <a:spcPct val="0"/>
              </a:spcBef>
              <a:spcAft>
                <a:spcPct val="0"/>
              </a:spcAft>
            </a:pPr>
            <a:r>
              <a:rPr lang="en-US" sz="1600">
                <a:solidFill>
                  <a:srgbClr val="000000"/>
                </a:solidFill>
                <a:latin typeface="微软雅黑" panose="020B0503020204020204" charset="-122"/>
                <a:ea typeface="微软雅黑" panose="020B0503020204020204" charset="-122"/>
                <a:cs typeface="微软雅黑" panose="020B0503020204020204" charset="-122"/>
              </a:rPr>
              <a:t>       set @m=1;</a:t>
            </a:r>
            <a:endParaRPr lang="en-US" sz="1600">
              <a:solidFill>
                <a:srgbClr val="000000"/>
              </a:solidFill>
              <a:latin typeface="微软雅黑" panose="020B0503020204020204" charset="-122"/>
              <a:ea typeface="微软雅黑" panose="020B0503020204020204" charset="-122"/>
              <a:cs typeface="微软雅黑" panose="020B0503020204020204" charset="-122"/>
            </a:endParaRPr>
          </a:p>
          <a:p>
            <a:pPr marL="0" indent="266700" algn="just" defTabSz="266700">
              <a:spcBef>
                <a:spcPct val="0"/>
              </a:spcBef>
              <a:spcAft>
                <a:spcPct val="0"/>
              </a:spcAft>
            </a:pPr>
            <a:r>
              <a:rPr lang="en-US" sz="1600">
                <a:solidFill>
                  <a:srgbClr val="000000"/>
                </a:solidFill>
                <a:latin typeface="微软雅黑" panose="020B0503020204020204" charset="-122"/>
                <a:ea typeface="微软雅黑" panose="020B0503020204020204" charset="-122"/>
                <a:cs typeface="微软雅黑" panose="020B0503020204020204" charset="-122"/>
              </a:rPr>
              <a:t>       set @n=2;</a:t>
            </a:r>
            <a:endParaRPr lang="en-US" sz="1600">
              <a:solidFill>
                <a:srgbClr val="000000"/>
              </a:solidFill>
              <a:latin typeface="微软雅黑" panose="020B0503020204020204" charset="-122"/>
              <a:ea typeface="微软雅黑" panose="020B0503020204020204" charset="-122"/>
              <a:cs typeface="微软雅黑" panose="020B0503020204020204" charset="-122"/>
            </a:endParaRPr>
          </a:p>
          <a:p>
            <a:pPr marL="0" indent="266700" algn="just" defTabSz="266700">
              <a:spcBef>
                <a:spcPct val="0"/>
              </a:spcBef>
              <a:spcAft>
                <a:spcPct val="0"/>
              </a:spcAft>
            </a:pPr>
            <a:r>
              <a:rPr lang="en-US" sz="1600">
                <a:solidFill>
                  <a:srgbClr val="000000"/>
                </a:solidFill>
                <a:latin typeface="微软雅黑" panose="020B0503020204020204" charset="-122"/>
                <a:ea typeface="微软雅黑" panose="020B0503020204020204" charset="-122"/>
                <a:cs typeface="微软雅黑" panose="020B0503020204020204" charset="-122"/>
              </a:rPr>
              <a:t>       set @sum = @m+@n;</a:t>
            </a:r>
            <a:endParaRPr lang="en-US" sz="1600">
              <a:solidFill>
                <a:srgbClr val="000000"/>
              </a:solidFill>
              <a:latin typeface="微软雅黑" panose="020B0503020204020204" charset="-122"/>
              <a:ea typeface="微软雅黑" panose="020B0503020204020204" charset="-122"/>
              <a:cs typeface="微软雅黑" panose="020B0503020204020204" charset="-122"/>
            </a:endParaRPr>
          </a:p>
          <a:p>
            <a:pPr marL="0" indent="266700" algn="just" defTabSz="266700">
              <a:spcBef>
                <a:spcPct val="0"/>
              </a:spcBef>
              <a:spcAft>
                <a:spcPct val="0"/>
              </a:spcAft>
            </a:pPr>
            <a:r>
              <a:rPr lang="en-US" sz="1600">
                <a:solidFill>
                  <a:srgbClr val="000000"/>
                </a:solidFill>
                <a:latin typeface="微软雅黑" panose="020B0503020204020204" charset="-122"/>
                <a:ea typeface="微软雅黑" panose="020B0503020204020204" charset="-122"/>
                <a:cs typeface="微软雅黑" panose="020B0503020204020204" charset="-122"/>
              </a:rPr>
              <a:t>       select @sum;</a:t>
            </a:r>
            <a:endParaRPr lang="en-US" altLang="zh-CN" sz="1600">
              <a:solidFill>
                <a:srgbClr val="000000"/>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流程控制</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474470" y="3114040"/>
            <a:ext cx="1734820" cy="1106805"/>
          </a:xfrm>
          <a:prstGeom prst="rect">
            <a:avLst/>
          </a:prstGeom>
          <a:noFill/>
        </p:spPr>
        <p:txBody>
          <a:bodyPr vert="horz" wrap="square" lIns="91440" tIns="45720" rIns="91440" bIns="45720" rtlCol="0" anchor="t" anchorCtr="0">
            <a:normAutofit lnSpcReduction="20000"/>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9.4</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判断语句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27175"/>
            <a:ext cx="10254615" cy="4247515"/>
          </a:xfrm>
          <a:prstGeom prst="rect">
            <a:avLst/>
          </a:prstGeom>
          <a:noFill/>
        </p:spPr>
        <p:txBody>
          <a:bodyPr vert="horz" wrap="square" lIns="121920" tIns="60960" rIns="121920" bIns="0" rtlCol="0" anchor="t" anchorCtr="0">
            <a:normAutofit fontScale="90000" lnSpcReduction="2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IF(表达式1，表达式2，表达式3);</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含义： 如果表达式1为true，则返回表达式2的值，否则返回表达式3的值 ，表达式的值类型可以为数字或字符串</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例：判断对错</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SELECT IF(TRUE,'对','错'); 返回对</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SELECT IF(FALSE,'对','错');返回错</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IFNULL(表达式1，表达式2);</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含义：如果表达式1的值为空则返回表达式2的值，否则返回表达式1的值，表达式的值类型可以为数字或字符串</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例：判断是否为空</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SELECT IFNULL(null,'是空'); 返回是空</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449070"/>
            <a:ext cx="9146540" cy="3737610"/>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SELECT IFNULL( '不是空','是空'); 返回不是空</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2-CASE</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CASE WHEN 表达式 THEN 值1 ELSE 值2 END;</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含义：如果表达式为true则返回值1，否则返回值2</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例：判断对错</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SELECT (CASE WHEN TRUE THEN '对' ELSE '错' END )astf返回对</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SELECT (CASE WHEN FALSE THEN '对' ELSE '错' END )astf返回错</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判断语句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循环语句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1310"/>
            <a:ext cx="9943465" cy="418338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MySQL中，常用的循环有三种，while循环、loop循环、repeat循环。</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1-while循环</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语法[标识名称:] WHILE 条件 DO</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SQL语句;</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END WHILE [标识名称]</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存储过程-案例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zh-CN" altLang="en-US">
                <a:solidFill>
                  <a:srgbClr val="000000">
                    <a:alpha val="100000"/>
                  </a:srgbClr>
                </a:solidFill>
                <a:latin typeface="微软雅黑" panose="020B0503020204020204" charset="-122"/>
                <a:ea typeface="微软雅黑" panose="020B0503020204020204" charset="-122"/>
                <a:cs typeface="微软雅黑" panose="020B0503020204020204" charset="-122"/>
              </a:rPr>
              <a:t>形式一</a:t>
            </a:r>
            <a:r>
              <a:rPr lang="zh-CN" altLang="en-US">
                <a:solidFill>
                  <a:srgbClr val="000000">
                    <a:alpha val="100000"/>
                  </a:srgbClr>
                </a:solidFill>
                <a:latin typeface="微软雅黑" panose="020B0503020204020204" charset="-122"/>
                <a:ea typeface="微软雅黑" panose="020B0503020204020204" charset="-122"/>
                <a:cs typeface="微软雅黑" panose="020B0503020204020204" charset="-122"/>
              </a:rPr>
              <a:t>：无标识</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DELIMITER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DROP PROCEDURE IF EXISTStwhile//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PROCEDUREtwhile(IN c INT)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循环语句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39875"/>
            <a:ext cx="9943465" cy="423481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count INT DEFAULT 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WHILE count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 count;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SET count = count + 1;</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END WHILE;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END//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DELIMITER;</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CALL twhile;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循环语句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53845"/>
            <a:ext cx="9943465" cy="4220845"/>
          </a:xfrm>
          <a:prstGeom prst="rect">
            <a:avLst/>
          </a:prstGeom>
          <a:noFill/>
        </p:spPr>
        <p:txBody>
          <a:bodyPr vert="horz" wrap="square" lIns="121920" tIns="60960" rIns="121920" bIns="0" rtlCol="0" anchor="t" anchorCtr="0">
            <a:normAutofit fontScale="80000"/>
          </a:bodyPr>
          <a:lstStyle/>
          <a:p>
            <a:pPr indent="457200" algn="just">
              <a:lnSpc>
                <a:spcPct val="150000"/>
              </a:lnSpc>
            </a:pPr>
            <a:r>
              <a:rPr lang="zh-CN" alt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形式</a:t>
            </a:r>
            <a:r>
              <a:rPr lang="en-US" altLang="zh-CN"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2</a:t>
            </a:r>
            <a:r>
              <a:rPr lang="zh-CN" alt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：有标识</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DELIMITER //</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DROP PROCEDURE IF EXISTS twhile1//</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CREATE PROCEDURE twhile1(IN c INT)</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DECLARE count INT DEFAULT 0;</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tt: WHILE count</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SELECT count;</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SET count = count + 1;</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END WHILEtt;</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END//</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循环语句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53845"/>
            <a:ext cx="5709285" cy="398526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函数-案例-使用函数求1-100之和</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DELIMITER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DROP FUNCTION IF EXISTStfunc//</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CREATE FUNCTIONtfunc(quantity INT) RETURNSINT(10)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count INT DEFAULT 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num INT DEFAULT 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WHILE count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6769100" y="1676400"/>
            <a:ext cx="4363085" cy="2696845"/>
          </a:xfrm>
          <a:prstGeom prst="rect">
            <a:avLst/>
          </a:prstGeom>
          <a:noFill/>
        </p:spPr>
        <p:txBody>
          <a:bodyPr wrap="square" rtlCol="0" anchor="t">
            <a:noAutofit/>
          </a:bodyPr>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SET count = count+1;</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SET num = num + count;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END WHILE;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RETURN num;</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END//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SELECTtfunc(100)//</a:t>
            </a:r>
            <a:endParaRPr lang="en-US" alt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36227" y="577545"/>
            <a:ext cx="3002112" cy="661238"/>
          </a:xfrm>
          <a:prstGeom prst="rect">
            <a:avLst/>
          </a:prstGeom>
        </p:spPr>
        <p:txBody>
          <a:bodyPr lIns="121679" tIns="60839" rIns="121679" bIns="6083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3195" b="1" dirty="0">
                <a:solidFill>
                  <a:srgbClr val="1369B2"/>
                </a:solidFill>
                <a:latin typeface="微软雅黑" panose="020B0503020204020204" charset="-122"/>
                <a:ea typeface="微软雅黑" panose="020B0503020204020204" charset="-122"/>
                <a:cs typeface="+mn-ea"/>
                <a:sym typeface="+mn-lt"/>
              </a:rPr>
              <a:t>目录</a:t>
            </a:r>
            <a:r>
              <a:rPr lang="en-US" altLang="zh-CN" sz="3195" b="1" dirty="0">
                <a:solidFill>
                  <a:srgbClr val="1369B2"/>
                </a:solidFill>
                <a:latin typeface="微软雅黑" panose="020B0503020204020204" charset="-122"/>
                <a:ea typeface="微软雅黑" panose="020B0503020204020204" charset="-122"/>
                <a:cs typeface="+mn-ea"/>
                <a:sym typeface="+mn-lt"/>
              </a:rPr>
              <a:t>/</a:t>
            </a:r>
            <a:r>
              <a:rPr lang="en-US" altLang="zh-CN" sz="2395" dirty="0">
                <a:solidFill>
                  <a:srgbClr val="1369B2"/>
                </a:solidFill>
                <a:latin typeface="微软雅黑" panose="020B0503020204020204" charset="-122"/>
                <a:ea typeface="微软雅黑" panose="020B0503020204020204" charset="-122"/>
                <a:cs typeface="+mn-ea"/>
                <a:sym typeface="+mn-lt"/>
              </a:rPr>
              <a:t>Contents</a:t>
            </a:r>
            <a:endParaRPr lang="en-GB" sz="2395" dirty="0">
              <a:solidFill>
                <a:srgbClr val="1369B2"/>
              </a:solidFill>
              <a:latin typeface="微软雅黑" panose="020B0503020204020204" charset="-122"/>
              <a:ea typeface="微软雅黑" panose="020B0503020204020204" charset="-122"/>
              <a:cs typeface="+mn-ea"/>
              <a:sym typeface="+mn-lt"/>
            </a:endParaRPr>
          </a:p>
        </p:txBody>
      </p:sp>
      <p:grpSp>
        <p:nvGrpSpPr>
          <p:cNvPr id="45" name="组合 44"/>
          <p:cNvGrpSpPr/>
          <p:nvPr/>
        </p:nvGrpSpPr>
        <p:grpSpPr>
          <a:xfrm>
            <a:off x="2993348" y="1990061"/>
            <a:ext cx="1189861" cy="611864"/>
            <a:chOff x="2215144" y="982844"/>
            <a:chExt cx="1244730" cy="842780"/>
          </a:xfrm>
        </p:grpSpPr>
        <p:sp>
          <p:nvSpPr>
            <p:cNvPr id="46" name="平行四边形 45"/>
            <p:cNvSpPr/>
            <p:nvPr/>
          </p:nvSpPr>
          <p:spPr>
            <a:xfrm>
              <a:off x="2215144" y="982844"/>
              <a:ext cx="1120898" cy="842780"/>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47" name="文本框 9"/>
            <p:cNvSpPr txBox="1"/>
            <p:nvPr/>
          </p:nvSpPr>
          <p:spPr>
            <a:xfrm>
              <a:off x="2393075" y="1005670"/>
              <a:ext cx="1066799" cy="803893"/>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05</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48" name="组合 47"/>
          <p:cNvGrpSpPr/>
          <p:nvPr/>
        </p:nvGrpSpPr>
        <p:grpSpPr>
          <a:xfrm>
            <a:off x="2993348" y="2970212"/>
            <a:ext cx="1189861" cy="617198"/>
            <a:chOff x="2215144" y="2026500"/>
            <a:chExt cx="1244730" cy="850129"/>
          </a:xfrm>
        </p:grpSpPr>
        <p:sp>
          <p:nvSpPr>
            <p:cNvPr id="49" name="平行四边形 48"/>
            <p:cNvSpPr/>
            <p:nvPr/>
          </p:nvSpPr>
          <p:spPr>
            <a:xfrm>
              <a:off x="2215144" y="2033848"/>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50" name="文本框 10"/>
            <p:cNvSpPr txBox="1"/>
            <p:nvPr/>
          </p:nvSpPr>
          <p:spPr>
            <a:xfrm>
              <a:off x="2393075" y="2026500"/>
              <a:ext cx="1066799" cy="803896"/>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06</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51" name="组合 50"/>
          <p:cNvGrpSpPr/>
          <p:nvPr/>
        </p:nvGrpSpPr>
        <p:grpSpPr>
          <a:xfrm>
            <a:off x="2993348" y="3943013"/>
            <a:ext cx="1189861" cy="613325"/>
            <a:chOff x="2215144" y="3084852"/>
            <a:chExt cx="1244730" cy="844793"/>
          </a:xfrm>
        </p:grpSpPr>
        <p:sp>
          <p:nvSpPr>
            <p:cNvPr id="52" name="平行四边形 51"/>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53" name="文本框 11"/>
            <p:cNvSpPr txBox="1"/>
            <p:nvPr/>
          </p:nvSpPr>
          <p:spPr>
            <a:xfrm>
              <a:off x="2393075" y="3125750"/>
              <a:ext cx="1066799" cy="803895"/>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07</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60" name="组合 59"/>
          <p:cNvGrpSpPr/>
          <p:nvPr/>
        </p:nvGrpSpPr>
        <p:grpSpPr>
          <a:xfrm>
            <a:off x="3897131" y="1981200"/>
            <a:ext cx="5485823" cy="611578"/>
            <a:chOff x="4315150" y="953426"/>
            <a:chExt cx="4122956" cy="539804"/>
          </a:xfrm>
        </p:grpSpPr>
        <p:sp>
          <p:nvSpPr>
            <p:cNvPr id="61" name="矩形 60"/>
            <p:cNvSpPr/>
            <p:nvPr/>
          </p:nvSpPr>
          <p:spPr>
            <a:xfrm>
              <a:off x="4841196" y="1036090"/>
              <a:ext cx="2827147" cy="331154"/>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游标</a:t>
              </a:r>
              <a:endParaRPr lang="zh-CN" altLang="en-US" sz="1995" dirty="0">
                <a:solidFill>
                  <a:srgbClr val="595959"/>
                </a:solidFill>
                <a:latin typeface="微软雅黑" panose="020B0503020204020204" charset="-122"/>
                <a:ea typeface="微软雅黑" panose="020B0503020204020204" charset="-122"/>
                <a:cs typeface="+mn-ea"/>
                <a:sym typeface="+mn-lt"/>
              </a:endParaRPr>
            </a:p>
          </p:txBody>
        </p:sp>
        <p:sp>
          <p:nvSpPr>
            <p:cNvPr id="62" name="平行四边形 61"/>
            <p:cNvSpPr/>
            <p:nvPr/>
          </p:nvSpPr>
          <p:spPr>
            <a:xfrm>
              <a:off x="4315150" y="953426"/>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63" name="组合 62"/>
          <p:cNvGrpSpPr/>
          <p:nvPr/>
        </p:nvGrpSpPr>
        <p:grpSpPr>
          <a:xfrm>
            <a:off x="3897131" y="2953419"/>
            <a:ext cx="5485823" cy="611578"/>
            <a:chOff x="4315150" y="1647579"/>
            <a:chExt cx="4122956" cy="539804"/>
          </a:xfrm>
        </p:grpSpPr>
        <p:sp>
          <p:nvSpPr>
            <p:cNvPr id="64" name="矩形 63"/>
            <p:cNvSpPr/>
            <p:nvPr/>
          </p:nvSpPr>
          <p:spPr>
            <a:xfrm>
              <a:off x="4840998" y="1730368"/>
              <a:ext cx="3238445" cy="331154"/>
            </a:xfrm>
            <a:prstGeom prst="rect">
              <a:avLst/>
            </a:prstGeom>
            <a:ln w="15875">
              <a:noFill/>
            </a:ln>
          </p:spPr>
          <p:txBody>
            <a:bodyPr wrap="square" lIns="68446" tIns="34223" rIns="68446" bIns="34223">
              <a:spAutoFit/>
            </a:bodyPr>
            <a:lstStyle/>
            <a:p>
              <a:r>
                <a:rPr lang="zh-CN" altLang="en-US" sz="1995" dirty="0">
                  <a:solidFill>
                    <a:srgbClr val="595959"/>
                  </a:solidFill>
                  <a:latin typeface="微软雅黑" panose="020B0503020204020204" charset="-122"/>
                  <a:ea typeface="微软雅黑" panose="020B0503020204020204" charset="-122"/>
                  <a:cs typeface="+mn-ea"/>
                  <a:sym typeface="+mn-lt"/>
                </a:rPr>
                <a:t>触发器</a:t>
              </a:r>
              <a:endParaRPr lang="zh-CN" altLang="en-GB" sz="1995" dirty="0">
                <a:solidFill>
                  <a:srgbClr val="595959"/>
                </a:solidFill>
                <a:latin typeface="微软雅黑" panose="020B0503020204020204" charset="-122"/>
                <a:ea typeface="微软雅黑" panose="020B0503020204020204" charset="-122"/>
                <a:cs typeface="+mn-ea"/>
                <a:sym typeface="+mn-lt"/>
              </a:endParaRPr>
            </a:p>
          </p:txBody>
        </p:sp>
        <p:sp>
          <p:nvSpPr>
            <p:cNvPr id="65" name="平行四边形 64"/>
            <p:cNvSpPr/>
            <p:nvPr/>
          </p:nvSpPr>
          <p:spPr>
            <a:xfrm>
              <a:off x="4315150" y="1647579"/>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19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66" name="组合 65"/>
          <p:cNvGrpSpPr/>
          <p:nvPr/>
        </p:nvGrpSpPr>
        <p:grpSpPr>
          <a:xfrm>
            <a:off x="3897131" y="3921402"/>
            <a:ext cx="5485823" cy="611578"/>
            <a:chOff x="4315150" y="2341731"/>
            <a:chExt cx="4122956" cy="539804"/>
          </a:xfrm>
        </p:grpSpPr>
        <p:sp>
          <p:nvSpPr>
            <p:cNvPr id="67" name="矩形 66"/>
            <p:cNvSpPr/>
            <p:nvPr/>
          </p:nvSpPr>
          <p:spPr>
            <a:xfrm>
              <a:off x="4840998" y="2424520"/>
              <a:ext cx="3437543" cy="331154"/>
            </a:xfrm>
            <a:prstGeom prst="rect">
              <a:avLst/>
            </a:prstGeom>
            <a:ln w="15875">
              <a:noFill/>
            </a:ln>
          </p:spPr>
          <p:txBody>
            <a:bodyPr wrap="square" lIns="68446" tIns="34223" rIns="68446" bIns="34223">
              <a:spAutoFit/>
            </a:bodyPr>
            <a:lstStyle/>
            <a:p>
              <a:r>
                <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rPr>
                <a:t>事件</a:t>
              </a:r>
              <a:endPar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endParaRPr>
            </a:p>
          </p:txBody>
        </p:sp>
        <p:sp>
          <p:nvSpPr>
            <p:cNvPr id="68" name="平行四边形 67"/>
            <p:cNvSpPr/>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grpSp>
        <p:nvGrpSpPr>
          <p:cNvPr id="2" name="组合 1"/>
          <p:cNvGrpSpPr/>
          <p:nvPr/>
        </p:nvGrpSpPr>
        <p:grpSpPr>
          <a:xfrm>
            <a:off x="2921000" y="4949275"/>
            <a:ext cx="1189861" cy="613325"/>
            <a:chOff x="2215144" y="3084852"/>
            <a:chExt cx="1244730" cy="844793"/>
          </a:xfrm>
        </p:grpSpPr>
        <p:sp>
          <p:nvSpPr>
            <p:cNvPr id="3" name="平行四边形 2"/>
            <p:cNvSpPr/>
            <p:nvPr/>
          </p:nvSpPr>
          <p:spPr>
            <a:xfrm>
              <a:off x="2215144" y="3084852"/>
              <a:ext cx="1120898" cy="842781"/>
            </a:xfrm>
            <a:prstGeom prst="parallelogram">
              <a:avLst>
                <a:gd name="adj" fmla="val 48207"/>
              </a:avLst>
            </a:prstGeom>
            <a:solidFill>
              <a:srgbClr val="1369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95">
                <a:latin typeface="微软雅黑" panose="020B0503020204020204" charset="-122"/>
                <a:ea typeface="微软雅黑" panose="020B0503020204020204" charset="-122"/>
                <a:cs typeface="+mn-ea"/>
                <a:sym typeface="+mn-lt"/>
              </a:endParaRPr>
            </a:p>
          </p:txBody>
        </p:sp>
        <p:sp>
          <p:nvSpPr>
            <p:cNvPr id="4" name="文本框 11"/>
            <p:cNvSpPr txBox="1"/>
            <p:nvPr/>
          </p:nvSpPr>
          <p:spPr>
            <a:xfrm>
              <a:off x="2393075" y="3125750"/>
              <a:ext cx="1066799" cy="803895"/>
            </a:xfrm>
            <a:prstGeom prst="rect">
              <a:avLst/>
            </a:prstGeom>
            <a:noFill/>
          </p:spPr>
          <p:txBody>
            <a:bodyPr wrap="square" rtlCol="0">
              <a:spAutoFit/>
            </a:bodyPr>
            <a:lstStyle/>
            <a:p>
              <a:r>
                <a:rPr lang="en-US" altLang="zh-CN" sz="3195" dirty="0">
                  <a:solidFill>
                    <a:schemeClr val="bg1"/>
                  </a:solidFill>
                  <a:latin typeface="微软雅黑" panose="020B0503020204020204" charset="-122"/>
                  <a:ea typeface="微软雅黑" panose="020B0503020204020204" charset="-122"/>
                  <a:cs typeface="+mn-ea"/>
                  <a:sym typeface="+mn-lt"/>
                </a:rPr>
                <a:t>08</a:t>
              </a:r>
              <a:endParaRPr lang="zh-CN" altLang="en-US" sz="3195" dirty="0">
                <a:solidFill>
                  <a:schemeClr val="bg1"/>
                </a:solidFill>
                <a:latin typeface="微软雅黑" panose="020B0503020204020204" charset="-122"/>
                <a:ea typeface="微软雅黑" panose="020B0503020204020204" charset="-122"/>
                <a:cs typeface="+mn-ea"/>
                <a:sym typeface="+mn-lt"/>
              </a:endParaRPr>
            </a:p>
          </p:txBody>
        </p:sp>
      </p:grpSp>
      <p:grpSp>
        <p:nvGrpSpPr>
          <p:cNvPr id="5" name="组合 4"/>
          <p:cNvGrpSpPr/>
          <p:nvPr/>
        </p:nvGrpSpPr>
        <p:grpSpPr>
          <a:xfrm>
            <a:off x="3824783" y="4927664"/>
            <a:ext cx="5485823" cy="611578"/>
            <a:chOff x="4315150" y="2341731"/>
            <a:chExt cx="4122956" cy="539804"/>
          </a:xfrm>
        </p:grpSpPr>
        <p:sp>
          <p:nvSpPr>
            <p:cNvPr id="6" name="矩形 5"/>
            <p:cNvSpPr/>
            <p:nvPr/>
          </p:nvSpPr>
          <p:spPr>
            <a:xfrm>
              <a:off x="4840998" y="2424520"/>
              <a:ext cx="3437543" cy="331154"/>
            </a:xfrm>
            <a:prstGeom prst="rect">
              <a:avLst/>
            </a:prstGeom>
            <a:ln w="15875">
              <a:noFill/>
            </a:ln>
          </p:spPr>
          <p:txBody>
            <a:bodyPr wrap="square" lIns="68446" tIns="34223" rIns="68446" bIns="34223">
              <a:spAutoFit/>
            </a:bodyPr>
            <a:lstStyle/>
            <a:p>
              <a:r>
                <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rPr>
                <a:t>预处理</a:t>
              </a:r>
              <a:r>
                <a:rPr lang="en-US" altLang="zh-CN"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rPr>
                <a:t>SQL</a:t>
              </a:r>
              <a:r>
                <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rPr>
                <a:t>语句</a:t>
              </a:r>
              <a:endParaRPr lang="zh-CN" altLang="en-US" sz="1995" dirty="0">
                <a:solidFill>
                  <a:schemeClr val="tx1">
                    <a:lumMod val="65000"/>
                    <a:lumOff val="35000"/>
                  </a:schemeClr>
                </a:solidFill>
                <a:latin typeface="微软雅黑" panose="020B0503020204020204" charset="-122"/>
                <a:ea typeface="微软雅黑" panose="020B0503020204020204" charset="-122"/>
                <a:cs typeface="+mn-ea"/>
                <a:sym typeface="Source Han Sans K Bold" panose="020B0800000000000000" pitchFamily="34" charset="-128"/>
              </a:endParaRPr>
            </a:p>
          </p:txBody>
        </p:sp>
        <p:sp>
          <p:nvSpPr>
            <p:cNvPr id="7" name="平行四边形 6"/>
            <p:cNvSpPr/>
            <p:nvPr/>
          </p:nvSpPr>
          <p:spPr>
            <a:xfrm>
              <a:off x="4315150" y="2341731"/>
              <a:ext cx="4122956" cy="539804"/>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446" tIns="34223" rIns="68446" bIns="34223" rtlCol="0" anchor="ctr"/>
            <a:lstStyle/>
            <a:p>
              <a:endParaRPr lang="zh-CN" altLang="en-US" sz="2095">
                <a:solidFill>
                  <a:schemeClr val="tx1">
                    <a:lumMod val="75000"/>
                    <a:lumOff val="25000"/>
                  </a:schemeClr>
                </a:solidFill>
                <a:latin typeface="微软雅黑" panose="020B0503020204020204" charset="-122"/>
                <a:ea typeface="微软雅黑" panose="020B050302020402020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循环语句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810260" y="1543685"/>
            <a:ext cx="5332730" cy="338963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2-repeat循环</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语法[标识名称:] REPEAT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SQL语句;</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UNTIL 结束循环的条件 REPEAT [标识名称]</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DELIMITER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DROP PROCEDURE IF EXISTS demo02//</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PROCEDURE demo02(IN c INT)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6746875" y="1741805"/>
            <a:ext cx="4289425" cy="2431415"/>
          </a:xfrm>
          <a:prstGeom prst="rect">
            <a:avLst/>
          </a:prstGeom>
          <a:noFill/>
        </p:spPr>
        <p:txBody>
          <a:bodyPr wrap="square" rtlCol="0" anchor="t">
            <a:noAutofit/>
          </a:bodyPr>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DECLAREiINT DEFAULT 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REPEAT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SELECTi</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SETi=i+1;</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UNTILi&gt;= c END REPEAT;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END//</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CALL demo02(3)// # 结果 1 2 3</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alt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1340485" y="5257800"/>
            <a:ext cx="9976485" cy="922020"/>
          </a:xfrm>
          <a:prstGeom prst="rect">
            <a:avLst/>
          </a:prstGeom>
          <a:noFill/>
        </p:spPr>
        <p:txBody>
          <a:bodyPr wrap="square" rtlCol="0" anchor="t">
            <a:spAutoFit/>
          </a:bodyPr>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MySQL中使用leave与iterate来控制循环语句的走向，leave终止循环语句的执行，iterate跳过本次循环。相当于PHP中的continue与break。</a:t>
            </a:r>
            <a:endParaRPr lang="en-US" alt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循环语句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32255"/>
            <a:ext cx="5194300" cy="424243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3-loop循环</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Loop循环没有自带的终止循环的条件，需要自定义条件退出循环。使用loop循环要退出时，loop循环必须声明循环标识名称。</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语法[标识名称:] LOOP</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sql语句;</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END LOOP [标识名称];</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案例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DELIMITER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DROP PROCEDURE IF EXISTS demo02//</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PROCEDURE demo02(IN c INT)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6851650" y="1676400"/>
            <a:ext cx="3771900" cy="3743325"/>
          </a:xfrm>
          <a:prstGeom prst="rect">
            <a:avLst/>
          </a:prstGeom>
          <a:noFill/>
        </p:spPr>
        <p:txBody>
          <a:bodyPr wrap="square" rtlCol="0" anchor="t">
            <a:noAutofit/>
          </a:bodyPr>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DECLAREiINT DEFAULT 0;</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a: LOOP</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SELECTi;</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SETi=i+1;</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IFi&gt;= c THEN LEAVE a;</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END IF;</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END LOOP a;</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END//</a:t>
            </a:r>
            <a:endParaRPr lang="en-US" altLang="en-US" sz="20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循环语句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1310"/>
            <a:ext cx="5829300" cy="4183380"/>
          </a:xfrm>
          <a:prstGeom prst="rect">
            <a:avLst/>
          </a:prstGeom>
          <a:noFill/>
        </p:spPr>
        <p:txBody>
          <a:bodyPr vert="horz" wrap="square" lIns="121920" tIns="60960" rIns="121920" bIns="0" rtlCol="0" anchor="t" anchorCtr="0">
            <a:normAutofit fontScale="9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iterate案例--输出偶数</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DELIMITER //</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DROP PROCEDURE IF EXISTS demo02//</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CREATE PROCEDURE demo02(IN c INT)</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DECLAREiINT DEFAULT 0;</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a: WHILEi</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SETi=i+1;</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IFi&gt;c THEN LEAVE a;</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ELSEIF MOD(i,2) != 0 THEN ITERATE a;</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6654800" y="1828800"/>
            <a:ext cx="4528185" cy="3830955"/>
          </a:xfrm>
          <a:prstGeom prst="rect">
            <a:avLst/>
          </a:prstGeom>
          <a:noFill/>
        </p:spPr>
        <p:txBody>
          <a:bodyPr wrap="square" rtlCol="0" anchor="t">
            <a:spAutoFit/>
          </a:bodyPr>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END IF;</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SELECTi;</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END WHILE a;</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END//</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三中循环的特点</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while循环：先判断条件后执行语句；</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repeat循环：先执行语句后判断条件；</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loop循环：无条件的死循环。</a:t>
            </a:r>
            <a:endParaRPr lang="en-US" alt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跳转语句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58290"/>
            <a:ext cx="9943465" cy="421640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1-LEAVE语句(跳出循环break)</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格式</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ITERATE label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label参数表示循环的标志。ITERATE语句必须跟在循环标志前面。</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举例：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定义局部变量num，初始值为0。循环结构中执行num + 1操作。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如果num &lt; 10，则继续执行循环；</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如果num &gt; 15，则退出循环结构；</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DELIMITER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PROCEDUREtest_iterate()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num INT DEFAULT 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跳转语句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11225" y="1529080"/>
            <a:ext cx="9943465" cy="424561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my_loop:LOOP</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SET num = num + 1;</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IF num &lt; 10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THEN ITERATEmy_loop;</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ELSEIF num &gt; 15</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THEN LEAVEmy_loop;</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END IF;</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 '笑霸final';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END LOOPmy_loop;</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END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DELIMITER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游标</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474470" y="3037840"/>
            <a:ext cx="1734820" cy="1106805"/>
          </a:xfrm>
          <a:prstGeom prst="rect">
            <a:avLst/>
          </a:prstGeom>
          <a:noFill/>
        </p:spPr>
        <p:txBody>
          <a:bodyPr vert="horz" wrap="square" lIns="91440" tIns="45720" rIns="91440" bIns="45720" rtlCol="0" anchor="t" anchorCtr="0">
            <a:normAutofit fontScale="90000"/>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9.5</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游标的作用</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61465"/>
            <a:ext cx="9943465" cy="421322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游标也叫光标，SQL语句查询出来是一个结果集，但是不能像指针一样定位到每一条记录，游标可以对查询出来的结果集中每一条记录进行定位处理。select一次性得到很多内容，但是想对这些内容进行加工（操作），操作完显示在屏幕上。</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在sql中，游标是一种临时的数据库对象，充当指针的作用，我们可以通过操作游标来对数据进行操作，游标一般用在存储过程中和函数中使用。</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案例理解：</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selecta,bfromtestl;</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上面这个查询返回了test1中的数据，如果我们想对这些数据进行遍历处理，此时我们就可以使用游标来进行操作。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游标相当于一个指针，这个指针指向select的第一行数据，可以通过移动指针来遍历后面的数据。</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51305"/>
            <a:ext cx="9146540" cy="3635375"/>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游标一般有四个步骤：</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声明定义游标: 这个过程只是创建了一个游标，需要指定这个游标需要遍历的select查询，声明游标时并不会去执行这个sql。</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打开游标:打开游标的时候，会执行游标对应的select语句。</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使用游标:使用游标循环遍历select结果中每一行数据，然后进行处理。</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关闭游标: 游标使用完之后一定要关闭。</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1-声明游标</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游标的操作流程</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游标的操作流程</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43685"/>
            <a:ext cx="9943465" cy="4231005"/>
          </a:xfrm>
          <a:prstGeom prst="rect">
            <a:avLst/>
          </a:prstGeom>
          <a:noFill/>
        </p:spPr>
        <p:txBody>
          <a:bodyPr vert="horz" wrap="square" lIns="121920" tIns="60960" rIns="121920" bIns="0" rtlCol="0" anchor="t" anchorCtr="0">
            <a:normAutofit lnSpcReduction="1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在MySQL用declare关键字声明，语法如下：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DECLARE 游标名称 CURSOR FOR SQL语句;</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2-打开游标</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声明好了游标，在使用前需要打开游标，打开游标时会把select查询的集合送到游标工作区，为后面逐条读取数据准备。</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OPEN 游标名称;</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3-获取游标</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433195"/>
            <a:ext cx="10100945" cy="1936750"/>
          </a:xfrm>
          <a:prstGeom prst="rect">
            <a:avLst/>
          </a:prstGeom>
        </p:spPr>
        <p:txBody>
          <a:bodyPr vert="horz" wrap="square" lIns="66008" tIns="33052" rIns="66008" bIns="33052" rtlCol="0" anchor="ctr" anchorCtr="0">
            <a:no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语法：</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FETCH 游标名称 INTO 变量名称[,变量名称];</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fetch是一行一行的获取游标里的内容的，如果游标读取的数据有多列，得需要into 多个变量中。</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4-关闭游标</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游标的操作流程</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9" name="TextBox 10"/>
          <p:cNvSpPr txBox="1"/>
          <p:nvPr/>
        </p:nvSpPr>
        <p:spPr>
          <a:xfrm>
            <a:off x="869315" y="3371215"/>
            <a:ext cx="9146540" cy="2289810"/>
          </a:xfrm>
          <a:prstGeom prst="rect">
            <a:avLst/>
          </a:prstGeom>
        </p:spPr>
        <p:txBody>
          <a:bodyPr vert="horz" wrap="square" lIns="123825" tIns="123825" rIns="57150" bIns="123825" rtlCol="0" anchor="t" anchorCtr="0"/>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游标是占用资源的，需要关闭的，关闭就无法再获取结果数据集了，需要重新打开。语法如下：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CLOSE 游标名;</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rPr>
              <a:t>函数</a:t>
            </a:r>
            <a:endPar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500002" name="TextBox 24"/>
          <p:cNvSpPr txBox="1"/>
          <p:nvPr/>
        </p:nvSpPr>
        <p:spPr>
          <a:xfrm>
            <a:off x="1626870" y="2809240"/>
            <a:ext cx="1734820" cy="1106805"/>
          </a:xfrm>
          <a:prstGeom prst="rect">
            <a:avLst/>
          </a:prstGeom>
          <a:noFill/>
        </p:spPr>
        <p:txBody>
          <a:bodyPr vert="horz" wrap="square" lIns="91440" tIns="45720" rIns="91440" bIns="45720" rtlCol="0" anchor="t" anchorCtr="0">
            <a:normAutofit/>
          </a:bodyPr>
          <a:lstStyle/>
          <a:p>
            <a:pPr algn="l">
              <a:lnSpc>
                <a:spcPct val="80000"/>
              </a:lnSpc>
            </a:pPr>
            <a:r>
              <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rPr>
              <a:t>9.1</a:t>
            </a:r>
            <a:endParaRPr lang="en-US" sz="6600" b="1" dirty="0">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使用游标检索数据</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76400"/>
            <a:ext cx="9943465" cy="572770"/>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我们以Customers表来作为示例，演示一下使用游标来进行数据检索。</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pic>
        <p:nvPicPr>
          <p:cNvPr id="138" name="图片 138" descr="https://img-blog.csdnimg.cn/img_convert/3d8ca8c5281e65b4581bd6583261f5e7.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435100" y="2743200"/>
            <a:ext cx="6493510" cy="2362200"/>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925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使用游标检索数据-1</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472440" y="1505585"/>
            <a:ext cx="5838190" cy="423735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示例一</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定义一个存储过程，调用的时候执行里面的游标</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DELIMITER //</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CREATE PROCEDURE PROC1()</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BEGIN</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 定义两个存放结果的变量</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DECLAREEmplIDVARCHAR(20);</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DECLAREInCfloat;</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 声明游标</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DECLARE MY CURSOR FOR SELECTEmployeeID,</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InComeFROM salary;</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 打开游标</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OPEN MY;</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sp>
        <p:nvSpPr>
          <p:cNvPr id="3" name="TextBox 20"/>
          <p:cNvSpPr txBox="1"/>
          <p:nvPr/>
        </p:nvSpPr>
        <p:spPr>
          <a:xfrm>
            <a:off x="6525895" y="1685925"/>
            <a:ext cx="4741545" cy="4399280"/>
          </a:xfrm>
          <a:prstGeom prst="rect">
            <a:avLst/>
          </a:prstGeom>
          <a:noFill/>
        </p:spPr>
        <p:txBody>
          <a:bodyPr vert="horz" wrap="square" lIns="121920" tIns="60960" rIns="121920" bIns="0" rtlCol="0" anchor="t" anchorCtr="0"/>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 获取结果</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FETCHMYINTOEmplID,InC;</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 这里是为了显示获取结果</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SELECTEmplID,InC;</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 关闭游标</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CLOSE MY;</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END//</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DELIMITER;</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我们执行完上面的存储过程后，就可以调用该存储过程了</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rPr>
              <a:t>CALL PROC1();</a:t>
            </a:r>
            <a:endParaRPr lang="en-US" sz="14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sz="14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125" b="1">
                <a:solidFill>
                  <a:srgbClr val="1369B2">
                    <a:alpha val="100000"/>
                  </a:srgbClr>
                </a:solidFill>
                <a:latin typeface="微软雅黑" panose="020B0503020204020204" charset="-122"/>
                <a:ea typeface="微软雅黑" panose="020B0503020204020204" charset="-122"/>
                <a:cs typeface="微软雅黑" panose="020B0503020204020204" charset="-122"/>
              </a:rPr>
              <a:t>使用游标检索数据</a:t>
            </a:r>
            <a:endParaRPr lang="en-US" sz="31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901700" y="1676400"/>
            <a:ext cx="6083300" cy="506730"/>
          </a:xfrm>
          <a:prstGeom prst="rect">
            <a:avLst/>
          </a:prstGeom>
          <a:noFill/>
        </p:spPr>
        <p:txBody>
          <a:bodyPr wrap="square" rtlCol="0" anchor="t">
            <a:spAutoFit/>
          </a:bodyPr>
          <a:p>
            <a:pPr indent="457200" algn="just">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得到结果：</a:t>
            </a:r>
            <a:endParaRPr lang="en-US" alt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p:txBody>
      </p:sp>
      <p:pic>
        <p:nvPicPr>
          <p:cNvPr id="139" name="图片 139" descr="G:\微信文件\WeChat Files\wxid_ot2heq0975v922\FileStorage\Temp\1691638582948.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435100" y="2667000"/>
            <a:ext cx="3549650" cy="1996440"/>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925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使用游标检索数据-2</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91310"/>
            <a:ext cx="9943465" cy="4183380"/>
          </a:xfrm>
          <a:prstGeom prst="rect">
            <a:avLst/>
          </a:prstGeom>
          <a:noFill/>
        </p:spPr>
        <p:txBody>
          <a:bodyPr vert="horz" wrap="square" lIns="121920" tIns="60960" rIns="121920" bIns="0" rtlCol="0" anchor="t" anchorCtr="0">
            <a:normAutofit fontScale="90000" lnSpcReduction="2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salary表里明明有12条记录，为什么只显示了1条记录？</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这是因为游标的变量只保留了salary表中的第一行数据，如果要查看后面的数据，就需要循环往下移动游标，才能继续查看。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示例二</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定义一个存储过程，调用存储过程时，将表salary里的数据循环写入新的表里面。</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DELIMITER //</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CREATE PROCEDURE PROC2()</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BEGIN</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 定义两个存放结果的变量</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DECLARE FLAG INT DEFAULT 0;</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DECLAREEmplIDVARCHAR(20);</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125" b="1">
                <a:solidFill>
                  <a:srgbClr val="1369B2">
                    <a:alpha val="100000"/>
                  </a:srgbClr>
                </a:solidFill>
                <a:latin typeface="微软雅黑" panose="020B0503020204020204" charset="-122"/>
                <a:ea typeface="微软雅黑" panose="020B0503020204020204" charset="-122"/>
                <a:cs typeface="微软雅黑" panose="020B0503020204020204" charset="-122"/>
              </a:rPr>
              <a:t>使用游标检索数据-2</a:t>
            </a:r>
            <a:endParaRPr lang="en-US" sz="3125"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18615"/>
            <a:ext cx="9943465" cy="415607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DECLAREInCfloat;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声明游标</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MY CURSOR FOR SELECTEmployeeID,InComeFROM salary;</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DECLARE CONTINUE HANDLER FOR NOT FOUND SET FLAG=1;</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打开游标</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OPEN MY;</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循环体部分</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L1:LOOP</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获取结果</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6" name="Group 6"/>
          <p:cNvGrpSpPr/>
          <p:nvPr/>
        </p:nvGrpSpPr>
        <p:grpSpPr>
          <a:xfrm>
            <a:off x="9743123" y="654558"/>
            <a:ext cx="577025" cy="577215"/>
            <a:chOff x="9743123" y="654558"/>
            <a:chExt cx="577025" cy="577215"/>
          </a:xfrm>
        </p:grpSpPr>
        <p:sp>
          <p:nvSpPr>
            <p:cNvPr id="300016" name="AutoShape 7"/>
            <p:cNvSpPr/>
            <p:nvPr/>
          </p:nvSpPr>
          <p:spPr>
            <a:xfrm>
              <a:off x="9743123" y="654558"/>
              <a:ext cx="577025" cy="577215"/>
            </a:xfrm>
            <a:prstGeom prst="ellipse">
              <a:avLst/>
            </a:prstGeom>
            <a:solidFill>
              <a:srgbClr val="7F7F7F">
                <a:alpha val="100000"/>
              </a:srgbClr>
            </a:solidFill>
          </p:spPr>
        </p:sp>
        <p:sp>
          <p:nvSpPr>
            <p:cNvPr id="300017" name="Freeform 8"/>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593850"/>
            <a:ext cx="10055225" cy="3813175"/>
          </a:xfrm>
          <a:prstGeom prst="rect">
            <a:avLst/>
          </a:prstGeom>
        </p:spPr>
        <p:txBody>
          <a:bodyPr vert="horz" wrap="square" lIns="66008" tIns="33052" rIns="66008" bIns="33052" rtlCol="0" anchor="ctr"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FETCHMYINTOEmplID,InC;</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IF FLAG=1 THEN</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LEAVE L1;</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END IF;</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 这里是为了显示获取结果</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INSERT INTOsalaryVALUES(EmplID,InC);</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 关闭游标</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END LOOP; -- 结束循环</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00008" name="TextBox 31"/>
          <p:cNvSpPr txBox="1"/>
          <p:nvPr/>
        </p:nvSpPr>
        <p:spPr>
          <a:xfrm>
            <a:off x="1143691" y="266995"/>
            <a:ext cx="3895536" cy="506086"/>
          </a:xfrm>
          <a:prstGeom prst="rect">
            <a:avLst/>
          </a:prstGeom>
        </p:spPr>
        <p:txBody>
          <a:bodyPr vert="horz" wrap="square" lIns="0" tIns="60960" rIns="0" bIns="60960" rtlCol="0" anchor="ctr" anchorCtr="0">
            <a:normAutofit/>
          </a:bodyPr>
          <a:lstStyle/>
          <a:p>
            <a:pPr algn="l">
              <a:lnSpc>
                <a:spcPct val="80000"/>
              </a:lnSpc>
            </a:pPr>
            <a:r>
              <a:rPr lang="en-US" sz="2400" b="1">
                <a:solidFill>
                  <a:srgbClr val="595959">
                    <a:alpha val="100000"/>
                  </a:srgbClr>
                </a:solidFill>
                <a:latin typeface="微软雅黑" panose="020B0503020204020204" charset="-122"/>
                <a:ea typeface="微软雅黑" panose="020B0503020204020204" charset="-122"/>
                <a:cs typeface="微软雅黑" panose="020B0503020204020204" charset="-122"/>
              </a:rPr>
              <a:t>使用游标检索数据-3</a:t>
            </a:r>
            <a:endParaRPr lang="en-US" sz="24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6" name="Group 6"/>
          <p:cNvGrpSpPr/>
          <p:nvPr/>
        </p:nvGrpSpPr>
        <p:grpSpPr>
          <a:xfrm>
            <a:off x="9743123" y="654558"/>
            <a:ext cx="577025" cy="577215"/>
            <a:chOff x="9743123" y="654558"/>
            <a:chExt cx="577025" cy="577215"/>
          </a:xfrm>
        </p:grpSpPr>
        <p:sp>
          <p:nvSpPr>
            <p:cNvPr id="300016" name="AutoShape 7"/>
            <p:cNvSpPr/>
            <p:nvPr/>
          </p:nvSpPr>
          <p:spPr>
            <a:xfrm>
              <a:off x="9743123" y="654558"/>
              <a:ext cx="577025" cy="577215"/>
            </a:xfrm>
            <a:prstGeom prst="ellipse">
              <a:avLst/>
            </a:prstGeom>
            <a:solidFill>
              <a:srgbClr val="7F7F7F">
                <a:alpha val="100000"/>
              </a:srgbClr>
            </a:solidFill>
          </p:spPr>
        </p:sp>
        <p:sp>
          <p:nvSpPr>
            <p:cNvPr id="300017" name="Freeform 8"/>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715135"/>
            <a:ext cx="9146540" cy="3471545"/>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CLOSE MY;</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END//</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DELIMITER;</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然后我们执行这个存储过程，并查询salary表里的数据</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CALL PROC2();</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SELECT * FROMsalary;</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00008" name="TextBox 11"/>
          <p:cNvSpPr txBox="1"/>
          <p:nvPr/>
        </p:nvSpPr>
        <p:spPr>
          <a:xfrm>
            <a:off x="1143691" y="266995"/>
            <a:ext cx="3895536" cy="506086"/>
          </a:xfrm>
          <a:prstGeom prst="rect">
            <a:avLst/>
          </a:prstGeom>
        </p:spPr>
        <p:txBody>
          <a:bodyPr vert="horz" wrap="square" lIns="0" tIns="60960" rIns="0" bIns="60960" rtlCol="0" anchor="ctr" anchorCtr="0">
            <a:normAutofit/>
          </a:bodyPr>
          <a:lstStyle/>
          <a:p>
            <a:pPr algn="l">
              <a:lnSpc>
                <a:spcPct val="80000"/>
              </a:lnSpc>
            </a:pPr>
            <a:r>
              <a:rPr lang="en-US" sz="2400" b="1">
                <a:solidFill>
                  <a:srgbClr val="595959">
                    <a:alpha val="100000"/>
                  </a:srgbClr>
                </a:solidFill>
                <a:latin typeface="微软雅黑" panose="020B0503020204020204" charset="-122"/>
                <a:ea typeface="微软雅黑" panose="020B0503020204020204" charset="-122"/>
                <a:cs typeface="微软雅黑" panose="020B0503020204020204" charset="-122"/>
              </a:rPr>
              <a:t>使用游标检索数据-3</a:t>
            </a:r>
            <a:endParaRPr lang="en-US" sz="24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fontScale="92500"/>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使用游标检索数据-3</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77900" y="1600200"/>
            <a:ext cx="9943465" cy="831850"/>
          </a:xfrm>
          <a:prstGeom prst="rect">
            <a:avLst/>
          </a:prstGeom>
          <a:noFill/>
        </p:spPr>
        <p:txBody>
          <a:bodyPr vert="horz" wrap="square" lIns="121920" tIns="60960" rIns="121920" bIns="0" rtlCol="0" anchor="t" anchorCtr="0">
            <a:normAutofit/>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结果：</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40" name="图片 140" descr="https://img-blog.csdnimg.cn/img_convert/f38c225cca81beb32e5c529a18add162.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511300" y="2797175"/>
            <a:ext cx="2762885" cy="2686685"/>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rPr>
              <a:t>触发器</a:t>
            </a:r>
            <a:endPar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626870" y="2809240"/>
            <a:ext cx="1734820" cy="1106805"/>
          </a:xfrm>
          <a:prstGeom prst="rect">
            <a:avLst/>
          </a:prstGeom>
          <a:noFill/>
        </p:spPr>
        <p:txBody>
          <a:bodyPr vert="horz" wrap="square" lIns="91440" tIns="45720" rIns="91440" bIns="45720" rtlCol="0" anchor="t" anchorCtr="0">
            <a:normAutofit lnSpcReduction="20000"/>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9.6</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26540"/>
            <a:ext cx="10104755" cy="3660140"/>
          </a:xfrm>
          <a:prstGeom prst="rect">
            <a:avLst/>
          </a:prstGeom>
        </p:spPr>
        <p:txBody>
          <a:bodyPr vert="horz" wrap="square" lIns="123825" tIns="123825" rIns="57150" bIns="123825" rtlCol="0" anchor="t" anchorCtr="0">
            <a:noAutofit/>
          </a:bodyPr>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触发器是用户定义在关系表上的一类由事件驱动的特殊过程。一旦被定义，触发器会被自动的保存在数据库服务器中。任何用户对表的增删改操作均由服务器自动激活相应的触发器。</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1-触发器又叫做事件——条件——动作规则，当定义的特殊事件发生时，会对规则的条件进行检查，条件成立执行触发器中的触发体，不成立则不执行。</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创建形式：</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delimiter //-- 将MySQL的结束标志改为//这样遇到;语句不会结束</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create trigger &lt;触发器名&gt;</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触发器的</a:t>
            </a:r>
            <a:r>
              <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概念</a:t>
            </a:r>
            <a:endPar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rPr>
              <a:t>函数</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84634" y="1797487"/>
            <a:ext cx="9940290" cy="4583114"/>
          </a:xfrm>
          <a:prstGeom prst="rect">
            <a:avLst/>
          </a:prstGeom>
          <a:noFill/>
        </p:spPr>
        <p:txBody>
          <a:bodyPr vert="horz" wrap="square" lIns="121920" tIns="60960" rIns="121920" bIns="0" rtlCol="0" anchor="t" anchorCtr="0">
            <a:spAutoFit/>
          </a:bodyPr>
          <a:lstStyle/>
          <a:p>
            <a:pPr algn="just">
              <a:lnSpc>
                <a:spcPct val="150000"/>
              </a:lnSpc>
            </a:pP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1.</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函数的定义语格式</a:t>
            </a:r>
            <a:endPar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CREATEOR REPLACE FUNCTION </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函数名</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参数</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1</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参数</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2..])</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RETURNS&lt;</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类型</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AS&lt;</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过程化</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SQL</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块</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&gt;</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2.</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函数的执行语格式</a:t>
            </a:r>
            <a:endPar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CALL/SELECT</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函数名</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参数</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1</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，参数</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2</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3.</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修改函数</a:t>
            </a:r>
            <a:endPar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285750" indent="-285750" algn="just">
              <a:lnSpc>
                <a:spcPct val="150000"/>
              </a:lnSpc>
              <a:buFont typeface="Wingdings" panose="05000000000000000000" pitchFamily="2" charset="2"/>
              <a:buChar char="Ø"/>
            </a:pP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1</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使用</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ALTER FUNCTION </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重命名一个自定义函数</a:t>
            </a:r>
            <a:endPar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ALTER FUNCTION</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过程名 </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1 </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RENAME TO </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过程名 </a:t>
            </a: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2</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285750" indent="-285750" algn="just">
              <a:lnSpc>
                <a:spcPct val="150000"/>
              </a:lnSpc>
              <a:buFont typeface="Wingdings" panose="05000000000000000000" pitchFamily="2" charset="2"/>
              <a:buChar char="Ø"/>
            </a:pPr>
            <a:r>
              <a:rPr lang="en-US" altLang="zh-CN" dirty="0">
                <a:solidFill>
                  <a:srgbClr val="000000">
                    <a:alpha val="100000"/>
                  </a:srgbClr>
                </a:solidFill>
                <a:latin typeface="微软雅黑" panose="020B0503020204020204" charset="-122"/>
                <a:ea typeface="微软雅黑" panose="020B0503020204020204" charset="-122"/>
                <a:cs typeface="微软雅黑" panose="020B0503020204020204" charset="-122"/>
              </a:rPr>
              <a:t>2</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ALTER FUNCTION</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重新编译一个函数</a:t>
            </a:r>
            <a:endPar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	ALTER FUNCTION </a:t>
            </a:r>
            <a:r>
              <a:rPr lang="zh-CN" alt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函数名 </a:t>
            </a:r>
            <a:r>
              <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rPr>
              <a:t>COMPILE。</a:t>
            </a: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just">
              <a:lnSpc>
                <a:spcPct val="150000"/>
              </a:lnSpc>
            </a:pPr>
            <a:endParaRPr lang="en-US"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318" y="1957710"/>
            <a:ext cx="3703163" cy="3012030"/>
          </a:xfrm>
          <a:prstGeom prst="rect">
            <a:avLst/>
          </a:prstGeom>
        </p:spPr>
        <p:txBody>
          <a:bodyPr vert="horz" wrap="square" lIns="66008" tIns="33052" rIns="66008" bIns="33052" rtlCol="0" anchor="ctr" anchorCtr="0">
            <a:no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{before/after} &lt;触发事件:如insert、update等&gt; on &lt;表名&gt;</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for each row/statement</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begin</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&lt;条件+触发体&gt;</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end //</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delimiter ;</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触发器的</a:t>
            </a:r>
            <a:r>
              <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概念</a:t>
            </a:r>
            <a:endPar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触发器的基本操作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78305"/>
            <a:ext cx="9943465" cy="4096385"/>
          </a:xfrm>
          <a:prstGeom prst="rect">
            <a:avLst/>
          </a:prstGeom>
          <a:noFill/>
        </p:spPr>
        <p:txBody>
          <a:bodyPr vert="horz" wrap="square" lIns="121920" tIns="60960" rIns="121920" bIns="0" rtlCol="0" anchor="t" anchorCtr="0">
            <a:normAutofit fontScale="80000" lnSpcReduction="2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一、创建触发器</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1-创建只有一个执行语句的触发器</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例：创建一个单执行语句的触发器。首先创建一个account表，表中有两个字段，分别为acct_num字段（定义为int类型）和amount字段（定义为浮点类型）；其次，创建一个ins_sum的触发器，触发的条件是向数据表account插入数据之前，对新插入的amount字段值进行求和计算。代码如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CREATE TABLE account (acct_numINT,amountDECIMAL(10,2));</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CREATE TRIGGERins_numBEFORE INSERT ON account FOR EACH ROW SET @num=@num+NEW.amount;</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SET @num=0;</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INSERT INTO accountVALUES(1,1.00),(2,2.00);</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SELECT @num;</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结果如下：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141" name="图片 141" descr="G:\微信文件\WeChat Files\wxid_ot2heq0975v922\FileStorage\Temp\1690444938362.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435100" y="5562600"/>
            <a:ext cx="1432560" cy="962660"/>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57020"/>
            <a:ext cx="9146540" cy="685800"/>
          </a:xfrm>
          <a:prstGeom prst="rect">
            <a:avLst/>
          </a:prstGeom>
        </p:spPr>
        <p:txBody>
          <a:bodyPr vert="horz" wrap="square" lIns="123825" tIns="123825" rIns="57150" bIns="123825" rtlCol="0" anchor="t" anchorCtr="0"/>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2-创建有多个执行语句的触发器</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触发器的基本操作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9" name="TextBox 20"/>
          <p:cNvSpPr txBox="1"/>
          <p:nvPr/>
        </p:nvSpPr>
        <p:spPr>
          <a:xfrm>
            <a:off x="911225" y="2681605"/>
            <a:ext cx="9943465" cy="3093085"/>
          </a:xfrm>
          <a:prstGeom prst="rect">
            <a:avLst/>
          </a:prstGeom>
          <a:noFill/>
        </p:spPr>
        <p:txBody>
          <a:bodyPr vert="horz" wrap="square" lIns="121920" tIns="60960" rIns="121920" bIns="0" rtlCol="0" anchor="t" anchorCtr="0">
            <a:normAutofit/>
          </a:bodyPr>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例：创建一个包含多个执行语句的触发器，代码如下：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TABLE test1 (a1 INT);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TABLE test2 (s2 INT);</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TABLE test3 (a3 INT NOT NULL AUTO_INCREMENT PRIMARY KEY);</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CREATE TABLE test4 (</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a4 INT NOT NULL AUTO_INCREMENT PRIMARY KEY,</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b4 INT DEFAULT 0</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触发器的基本操作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10" name="TextBox 10"/>
          <p:cNvSpPr txBox="1"/>
          <p:nvPr/>
        </p:nvSpPr>
        <p:spPr>
          <a:xfrm>
            <a:off x="1021715" y="1685290"/>
            <a:ext cx="9146540" cy="4194810"/>
          </a:xfrm>
          <a:prstGeom prst="rect">
            <a:avLst/>
          </a:prstGeom>
        </p:spPr>
        <p:txBody>
          <a:bodyPr vert="horz" wrap="square" lIns="123825" tIns="123825" rIns="57150" bIns="123825" rtlCol="0" anchor="t" anchorCtr="0">
            <a:noAutofit/>
          </a:bodyPr>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DELIMITER //</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CREATE TRIGGERtestrefBEFORE INSERT ON test1</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FOR EACH ROW BEGIN</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INSERT INTO test2 SET a2=NEW.a1;</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DELETE FROM test3 WHERE a3=NEW.a1;</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UPDATE test4 SET b4=b4+1 WHERE a4=NEW.a1;</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触发器的基本操作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715770"/>
            <a:ext cx="5029200" cy="4058920"/>
          </a:xfrm>
          <a:prstGeom prst="rect">
            <a:avLst/>
          </a:prstGeom>
          <a:noFill/>
        </p:spPr>
        <p:txBody>
          <a:bodyPr vert="horz" wrap="square" lIns="121920" tIns="60960" rIns="121920" bIns="0" rtlCol="0" anchor="t" anchorCtr="0">
            <a:normAutofit fontScale="90000" lnSpcReduction="1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END//</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DELIMITER;</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INSERT INTO test3 (a3) VALUES</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(NULL),(NULL),(NULL),(NULL),(NULL),</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(NULL),(NULL),(NULL),(NULL),(NULL);</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INSERT INTO test4 (a4) VALUES</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(0),(0),(0),(0),(0),(0),(0),(0),(0),(0);</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INSERT INTO test1 VALUES</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(1),(3),(1),(7),(1),(8),(4),(4);</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最后四个表的数据：</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pic>
        <p:nvPicPr>
          <p:cNvPr id="3" name="图片 142" descr="1690445121677"/>
          <p:cNvPicPr>
            <a:picLocks noChangeAspect="1"/>
          </p:cNvPicPr>
          <p:nvPr/>
        </p:nvPicPr>
        <p:blipFill>
          <a:blip r:embed="rId2"/>
          <a:stretch>
            <a:fillRect/>
          </a:stretch>
        </p:blipFill>
        <p:spPr>
          <a:xfrm>
            <a:off x="6311900" y="1726248"/>
            <a:ext cx="977900" cy="3600450"/>
          </a:xfrm>
          <a:prstGeom prst="rect">
            <a:avLst/>
          </a:prstGeom>
          <a:noFill/>
          <a:ln w="9525">
            <a:noFill/>
          </a:ln>
        </p:spPr>
      </p:pic>
      <p:pic>
        <p:nvPicPr>
          <p:cNvPr id="5" name="图片 143" descr="1690445135001"/>
          <p:cNvPicPr>
            <a:picLocks noChangeAspect="1"/>
          </p:cNvPicPr>
          <p:nvPr/>
        </p:nvPicPr>
        <p:blipFill>
          <a:blip r:embed="rId3"/>
          <a:stretch>
            <a:fillRect/>
          </a:stretch>
        </p:blipFill>
        <p:spPr>
          <a:xfrm>
            <a:off x="7306310" y="1676083"/>
            <a:ext cx="984250" cy="3632200"/>
          </a:xfrm>
          <a:prstGeom prst="rect">
            <a:avLst/>
          </a:prstGeom>
          <a:noFill/>
          <a:ln w="9525">
            <a:noFill/>
          </a:ln>
        </p:spPr>
      </p:pic>
      <p:pic>
        <p:nvPicPr>
          <p:cNvPr id="7" name="图片 144" descr="1690445152760"/>
          <p:cNvPicPr>
            <a:picLocks noChangeAspect="1"/>
          </p:cNvPicPr>
          <p:nvPr/>
        </p:nvPicPr>
        <p:blipFill>
          <a:blip r:embed="rId4"/>
          <a:stretch>
            <a:fillRect/>
          </a:stretch>
        </p:blipFill>
        <p:spPr>
          <a:xfrm>
            <a:off x="8293100" y="2882583"/>
            <a:ext cx="984250" cy="2425700"/>
          </a:xfrm>
          <a:prstGeom prst="rect">
            <a:avLst/>
          </a:prstGeom>
          <a:noFill/>
          <a:ln w="9525">
            <a:noFill/>
          </a:ln>
        </p:spPr>
      </p:pic>
      <p:sp>
        <p:nvSpPr>
          <p:cNvPr id="8" name="文本框 7"/>
          <p:cNvSpPr txBox="1"/>
          <p:nvPr/>
        </p:nvSpPr>
        <p:spPr>
          <a:xfrm>
            <a:off x="5594350" y="6594793"/>
            <a:ext cx="5080000" cy="337185"/>
          </a:xfrm>
          <a:prstGeom prst="rect">
            <a:avLst/>
          </a:prstGeom>
        </p:spPr>
        <p:txBody>
          <a:bodyPr>
            <a:spAutoFit/>
          </a:bodyPr>
          <a:p>
            <a:pPr marL="0" indent="266700" algn="just" defTabSz="266700">
              <a:spcBef>
                <a:spcPct val="0"/>
              </a:spcBef>
              <a:spcAft>
                <a:spcPct val="0"/>
              </a:spcAft>
            </a:pPr>
            <a:r>
              <a:rPr lang="en-US" sz="1600">
                <a:solidFill>
                  <a:srgbClr val="000000"/>
                </a:solidFill>
                <a:latin typeface="等线" panose="02010600030101010101" charset="-122"/>
                <a:ea typeface="等线" panose="02010600030101010101" charset="-122"/>
              </a:rPr>
              <a:t> </a:t>
            </a:r>
            <a:endParaRPr lang="en-US" altLang="zh-CN" sz="1600">
              <a:solidFill>
                <a:srgbClr val="000000"/>
              </a:solidFill>
              <a:latin typeface="等线" panose="02010600030101010101" charset="-122"/>
              <a:ea typeface="等线" panose="02010600030101010101" charset="-122"/>
            </a:endParaRPr>
          </a:p>
        </p:txBody>
      </p:sp>
      <p:pic>
        <p:nvPicPr>
          <p:cNvPr id="9" name="图片 145" descr="1690445169189"/>
          <p:cNvPicPr>
            <a:picLocks noChangeAspect="1"/>
          </p:cNvPicPr>
          <p:nvPr/>
        </p:nvPicPr>
        <p:blipFill>
          <a:blip r:embed="rId5"/>
          <a:stretch>
            <a:fillRect/>
          </a:stretch>
        </p:blipFill>
        <p:spPr>
          <a:xfrm>
            <a:off x="9270365" y="1652588"/>
            <a:ext cx="1797050" cy="3663950"/>
          </a:xfrm>
          <a:prstGeom prst="rect">
            <a:avLst/>
          </a:prstGeom>
          <a:noFill/>
          <a:ln w="9525">
            <a:noFill/>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552575"/>
            <a:ext cx="10045700" cy="4625975"/>
          </a:xfrm>
          <a:prstGeom prst="rect">
            <a:avLst/>
          </a:prstGeom>
        </p:spPr>
        <p:txBody>
          <a:bodyPr vert="horz" wrap="square" lIns="66008" tIns="33052" rIns="66008" bIns="33052" rtlCol="0" anchor="ctr" anchorCtr="0"/>
          <a:lstStyle/>
          <a:p>
            <a:pPr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二、查看触发器</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1.利用SHOW TRIGGERS语句查看触发器信息</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SHOW TRIGGERS;</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或</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SHOW TRIGGERS \G</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2.在triggers表中查看触发器信息</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在MySQL中，所有触发器的定义都存在INFORMATION_SCHEMA数据库的TRIGGER表格中，可以通过查询SELECT查看，具体的语法如下：</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SELECT * FROM INFORMATION_SCHEMA.TRIGGERS WHERE condition；</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例：</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SELECT * FROM INFORMATION_SCHEMA.TRIGGERS WHERE TRIGGER_NAME='trig_update'\G</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也可以不指定触发器名称，这样讲查看所有的触发器，命令如下：</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lvl="1" algn="l">
              <a:lnSpc>
                <a:spcPct val="150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SELECT * FROM INFORMATION_SCHEMA.TRIGGERS \G</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触发器的基本操作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32255"/>
            <a:ext cx="10085705" cy="4689475"/>
          </a:xfrm>
          <a:prstGeom prst="rect">
            <a:avLst/>
          </a:prstGeom>
        </p:spPr>
        <p:txBody>
          <a:bodyPr vert="horz" wrap="square" lIns="123825" tIns="123825" rIns="57150" bIns="123825" rtlCol="0" anchor="t" anchorCtr="0"/>
          <a:lstStyle/>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三、删除触发器</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使用DROP TRIGGER语句可以删除MySQL中已经定义的触发器，删除触发器语句的基本语法格式如下：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DROP TRIGGER [schema_name.]trigger_name</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其中，schema_name表示数据库名称，是可选的。如果省略了schema，将从当前数据库中舍弃触发程序；trigger_name是要删除的触发器的名称。</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例：删除一个触发器，代码如下：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DROP TRIGGER tset_db.ins_sum;</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触发器的基本操作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事件</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626870" y="3114040"/>
            <a:ext cx="1734820" cy="1106805"/>
          </a:xfrm>
          <a:prstGeom prst="rect">
            <a:avLst/>
          </a:prstGeom>
          <a:noFill/>
        </p:spPr>
        <p:txBody>
          <a:bodyPr vert="horz" wrap="square" lIns="91440" tIns="45720" rIns="91440" bIns="45720" rtlCol="0" anchor="t" anchorCtr="0">
            <a:normAutofit lnSpcReduction="20000"/>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9.7</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事件的概述</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63065"/>
            <a:ext cx="9943465" cy="4111625"/>
          </a:xfrm>
          <a:prstGeom prst="rect">
            <a:avLst/>
          </a:prstGeom>
          <a:noFill/>
        </p:spPr>
        <p:txBody>
          <a:bodyPr vert="horz" wrap="square" lIns="121920" tIns="60960" rIns="121920" bIns="0" rtlCol="0" anchor="t" anchorCtr="0">
            <a:normAutofit fontScale="90000" lnSpcReduction="2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MySQL事件也称为“时间触发器”，因为它们是由时间触发的，而不是由DML事件(如常规触发器)触发的。 MySQL事件类似于Linux上的cronjob或Windows中的任务计划程序。MySQLEventScheduler管理事件的计划和执行。MySQL事件在许多情况下非常有用，例如优化数据库表，清理日志，归档数据或 在非高峰时间生成复杂的报告。</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MySQL事件是根据指定时间表执行的任务。 因此MySQL事件称为计划事件。MySQL事件是包含一个或多个SQL语句的命名对象。 它们存储在数据库中并以一个或多个时间间隔执行。例如可以创建一个事件来优化数据库中的所有表，该事件在每个星期日的5:00 AM运行。</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简单理解，事件的代码相当于操作者规定一个任务，然后让任务去运行。事件代码包括两部分，一个是安排日程，一个是去运行的内容。</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➢事件（event）是MySQL在相应的时刻调用的过程式数据库对象。一个事件可调用一次，也可周期性的启动，它由一个特定的线程来管理的，也就是所谓的“事件调度器”。</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事件的概述</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66875"/>
            <a:ext cx="9943465" cy="4641215"/>
          </a:xfrm>
          <a:prstGeom prst="rect">
            <a:avLst/>
          </a:prstGeom>
          <a:noFill/>
        </p:spPr>
        <p:txBody>
          <a:bodyPr vert="horz" wrap="square" lIns="121920" tIns="60960" rIns="121920" bIns="0" rtlCol="0" anchor="t" anchorCtr="0"/>
          <a:lstStyle/>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➢事件调度器可以在指定的时刻执行某些特定的任务，并以此可取代原先只能由操作系统的计划任务来执行的工作。这些在指定时刻才能被执行的任务就是事件，这些任务通常是一些确定的SQL语句集合。</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➢事件和触发器相似，都是在某些事情发生的时候启动，因此事件也可称为临时触发器。</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事件是基于 特定时间周期触发来执行某些任务。</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 触发器是基于某个表所产生的</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➢MySQL事件也称为“时间触发器”，因为它们是由时间触发的。</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➢MySQL事件是包含一个或多个SQL语句的对象。它们存储在数据库中并以一个或多个时间间隔执行。</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例如可以创建一个事件来统计表中的数据量，该事件在每天的5:00 AM运行。</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➢简单理解，事件的代码相当于操作者规定一个时间去执行任务。事件代码包括两部分，一个是安排时间，一个是执行的内容</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9"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3" name="TextBox 13"/>
          <p:cNvSpPr txBox="1"/>
          <p:nvPr/>
        </p:nvSpPr>
        <p:spPr>
          <a:xfrm>
            <a:off x="984250" y="2312035"/>
            <a:ext cx="10161270" cy="947420"/>
          </a:xfrm>
          <a:prstGeom prst="rect">
            <a:avLst/>
          </a:prstGeom>
        </p:spPr>
        <p:txBody>
          <a:bodyPr vert="horz" wrap="square" lIns="114300" tIns="57150" rIns="114300" bIns="57150" rtlCol="0" anchor="t" anchorCtr="0"/>
          <a:lstStyle/>
          <a:p>
            <a:pPr>
              <a:lnSpc>
                <a:spcPct val="120000"/>
              </a:lnSpc>
            </a:pP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提供ABS、SQRT、MOD、CEIL</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/CEI</a:t>
            </a:r>
            <a:r>
              <a:rPr lang="en-US" dirty="0">
                <a:solidFill>
                  <a:schemeClr val="dk1">
                    <a:alpha val="100000"/>
                  </a:schemeClr>
                </a:solidFill>
                <a:latin typeface="微软雅黑" panose="020B0503020204020204" charset="-122"/>
                <a:ea typeface="微软雅黑" panose="020B0503020204020204" charset="-122"/>
              </a:rPr>
              <a:t>LING、SIGN</a:t>
            </a:r>
            <a:r>
              <a:rPr lang="zh-CN" altLang="en-US" dirty="0">
                <a:solidFill>
                  <a:schemeClr val="dk1">
                    <a:alpha val="100000"/>
                  </a:schemeClr>
                </a:solidFill>
                <a:latin typeface="微软雅黑" panose="020B0503020204020204" charset="-122"/>
                <a:ea typeface="微软雅黑" panose="020B0503020204020204" charset="-122"/>
              </a:rPr>
              <a:t>、</a:t>
            </a:r>
            <a:r>
              <a:rPr lang="en-US" altLang="zh-CN" dirty="0">
                <a:solidFill>
                  <a:schemeClr val="dk1">
                    <a:alpha val="100000"/>
                  </a:schemeClr>
                </a:solidFill>
                <a:latin typeface="微软雅黑" panose="020B0503020204020204" charset="-122"/>
                <a:ea typeface="微软雅黑" panose="020B0503020204020204" charset="-122"/>
              </a:rPr>
              <a:t>RAND()/RAND(x) </a:t>
            </a:r>
            <a:r>
              <a:rPr lang="zh-CN" altLang="en-US" dirty="0">
                <a:solidFill>
                  <a:schemeClr val="dk1">
                    <a:alpha val="100000"/>
                  </a:schemeClr>
                </a:solidFill>
                <a:latin typeface="微软雅黑" panose="020B0503020204020204" charset="-122"/>
                <a:ea typeface="微软雅黑" panose="020B0503020204020204" charset="-122"/>
              </a:rPr>
              <a:t>、</a:t>
            </a:r>
            <a:r>
              <a:rPr lang="en-US" altLang="zh-CN" dirty="0" err="1">
                <a:solidFill>
                  <a:schemeClr val="dk1">
                    <a:alpha val="100000"/>
                  </a:schemeClr>
                </a:solidFill>
                <a:latin typeface="微软雅黑" panose="020B0503020204020204" charset="-122"/>
                <a:ea typeface="微软雅黑" panose="020B0503020204020204" charset="-122"/>
              </a:rPr>
              <a:t>POW</a:t>
            </a:r>
            <a:r>
              <a:rPr lang="en-US" dirty="0" err="1">
                <a:solidFill>
                  <a:schemeClr val="dk1">
                    <a:alpha val="100000"/>
                  </a:schemeClr>
                </a:solidFill>
                <a:latin typeface="微软雅黑" panose="020B0503020204020204" charset="-122"/>
                <a:ea typeface="微软雅黑" panose="020B0503020204020204" charset="-122"/>
              </a:rPr>
              <a:t>等数学函数</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，支持绝对值、平方根、求余、取整</a:t>
            </a:r>
            <a:r>
              <a:rPr lang="zh-CN" alt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符号判断</a:t>
            </a:r>
            <a:r>
              <a:rPr lang="zh-CN" alt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、四舍五入以及幂运算</a:t>
            </a:r>
            <a:r>
              <a:rPr lang="en-US"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等数学运算，并生成随机数和进行幂运算</a:t>
            </a:r>
            <a:r>
              <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4" name="TextBox 14"/>
          <p:cNvSpPr txBox="1"/>
          <p:nvPr/>
        </p:nvSpPr>
        <p:spPr>
          <a:xfrm>
            <a:off x="984885" y="1870075"/>
            <a:ext cx="8365490" cy="349885"/>
          </a:xfrm>
          <a:prstGeom prst="rect">
            <a:avLst/>
          </a:prstGeom>
        </p:spPr>
        <p:txBody>
          <a:bodyPr vert="horz" wrap="square" lIns="114300" tIns="57150" rIns="114300" bIns="57150" rtlCol="0" anchor="t" anchorCtr="0">
            <a:noAutofit/>
          </a:bodyPr>
          <a:lstStyle/>
          <a:p>
            <a:pPr>
              <a:lnSpc>
                <a:spcPct val="77000"/>
              </a:lnSpc>
            </a:pPr>
            <a:r>
              <a:rPr lang="en-US" sz="2400"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01数学运算函数</a:t>
            </a:r>
            <a:endParaRPr lang="en-US" sz="2400"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5" name="TextBox 15"/>
          <p:cNvSpPr txBox="1"/>
          <p:nvPr/>
        </p:nvSpPr>
        <p:spPr>
          <a:xfrm>
            <a:off x="951865" y="3948430"/>
            <a:ext cx="10161270" cy="947420"/>
          </a:xfrm>
          <a:prstGeom prst="rect">
            <a:avLst/>
          </a:prstGeom>
        </p:spPr>
        <p:txBody>
          <a:bodyPr vert="horz" wrap="square" lIns="114300" tIns="57150" rIns="114300" bIns="57150" rtlCol="0" anchor="t" anchorCtr="0">
            <a:noAutofit/>
          </a:bodyPr>
          <a:lstStyle/>
          <a:p>
            <a:pPr>
              <a:lnSpc>
                <a:spcPct val="120000"/>
              </a:lnSpc>
            </a:pPr>
            <a:r>
              <a:rPr lang="en-US" sz="2000" dirty="0" err="1">
                <a:solidFill>
                  <a:schemeClr val="dk1">
                    <a:alpha val="100000"/>
                  </a:schemeClr>
                </a:solidFill>
                <a:latin typeface="微软雅黑" panose="020B0503020204020204" charset="-122"/>
                <a:ea typeface="微软雅黑" panose="020B0503020204020204" charset="-122"/>
                <a:cs typeface="微软雅黑" panose="020B0503020204020204" charset="-122"/>
              </a:rPr>
              <a:t>字符串函数丰富，涵盖字符长度计算、合并、替换、大小写转换、位置查找、子字符串提取、反转及字符串比较，支持多种字符串操作需求</a:t>
            </a:r>
            <a:r>
              <a:rPr lang="en-US" sz="2000" dirty="0">
                <a:solidFill>
                  <a:schemeClr val="dk1">
                    <a:alpha val="100000"/>
                  </a:schemeClr>
                </a:solidFill>
                <a:latin typeface="微软雅黑" panose="020B0503020204020204" charset="-122"/>
                <a:ea typeface="微软雅黑" panose="020B0503020204020204" charset="-122"/>
                <a:cs typeface="微软雅黑" panose="020B0503020204020204" charset="-122"/>
              </a:rPr>
              <a:t>。</a:t>
            </a:r>
            <a:endParaRPr lang="en-US" sz="2000" dirty="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6" name="TextBox 16"/>
          <p:cNvSpPr txBox="1"/>
          <p:nvPr/>
        </p:nvSpPr>
        <p:spPr>
          <a:xfrm>
            <a:off x="955675" y="3429000"/>
            <a:ext cx="8365490" cy="349885"/>
          </a:xfrm>
          <a:prstGeom prst="rect">
            <a:avLst/>
          </a:prstGeom>
        </p:spPr>
        <p:txBody>
          <a:bodyPr vert="horz" wrap="square" lIns="114300" tIns="57150" rIns="114300" bIns="57150" rtlCol="0" anchor="t" anchorCtr="0">
            <a:noAutofit/>
          </a:bodyPr>
          <a:lstStyle/>
          <a:p>
            <a:pPr>
              <a:lnSpc>
                <a:spcPct val="77000"/>
              </a:lnSpc>
            </a:pPr>
            <a:r>
              <a:rPr lang="en-US" sz="2400"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02字符串函数</a:t>
            </a:r>
            <a:endParaRPr lang="en-US" sz="2400"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18" name="Group 3"/>
          <p:cNvGrpSpPr/>
          <p:nvPr/>
        </p:nvGrpSpPr>
        <p:grpSpPr>
          <a:xfrm>
            <a:off x="10607135" y="654558"/>
            <a:ext cx="575977" cy="577215"/>
            <a:chOff x="10607135" y="654558"/>
            <a:chExt cx="575977" cy="577215"/>
          </a:xfrm>
        </p:grpSpPr>
        <p:sp>
          <p:nvSpPr>
            <p:cNvPr id="19" name="AutoShape 4"/>
            <p:cNvSpPr/>
            <p:nvPr/>
          </p:nvSpPr>
          <p:spPr>
            <a:xfrm>
              <a:off x="10607135" y="654558"/>
              <a:ext cx="575977" cy="577215"/>
            </a:xfrm>
            <a:prstGeom prst="ellipse">
              <a:avLst/>
            </a:prstGeom>
            <a:solidFill>
              <a:srgbClr val="1369B2">
                <a:alpha val="100000"/>
              </a:srgbClr>
            </a:solidFill>
          </p:spPr>
        </p:sp>
        <p:sp>
          <p:nvSpPr>
            <p:cNvPr id="20"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21" name="Group 6"/>
          <p:cNvGrpSpPr/>
          <p:nvPr/>
        </p:nvGrpSpPr>
        <p:grpSpPr>
          <a:xfrm>
            <a:off x="8879110" y="655129"/>
            <a:ext cx="575977" cy="576167"/>
            <a:chOff x="8879110" y="655129"/>
            <a:chExt cx="575977" cy="576167"/>
          </a:xfrm>
        </p:grpSpPr>
        <p:sp>
          <p:nvSpPr>
            <p:cNvPr id="22" name="AutoShape 7"/>
            <p:cNvSpPr/>
            <p:nvPr/>
          </p:nvSpPr>
          <p:spPr>
            <a:xfrm>
              <a:off x="8879110" y="655129"/>
              <a:ext cx="575977" cy="576167"/>
            </a:xfrm>
            <a:prstGeom prst="ellipse">
              <a:avLst/>
            </a:prstGeom>
            <a:solidFill>
              <a:srgbClr val="F79600">
                <a:alpha val="100000"/>
              </a:srgbClr>
            </a:solidFill>
          </p:spPr>
        </p:sp>
        <p:sp>
          <p:nvSpPr>
            <p:cNvPr id="23"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24" name="Group 9"/>
          <p:cNvGrpSpPr/>
          <p:nvPr/>
        </p:nvGrpSpPr>
        <p:grpSpPr>
          <a:xfrm>
            <a:off x="9743123" y="654558"/>
            <a:ext cx="577025" cy="577215"/>
            <a:chOff x="9743123" y="654558"/>
            <a:chExt cx="577025" cy="577215"/>
          </a:xfrm>
        </p:grpSpPr>
        <p:sp>
          <p:nvSpPr>
            <p:cNvPr id="25" name="AutoShape 10"/>
            <p:cNvSpPr/>
            <p:nvPr/>
          </p:nvSpPr>
          <p:spPr>
            <a:xfrm>
              <a:off x="9743123" y="654558"/>
              <a:ext cx="577025" cy="577215"/>
            </a:xfrm>
            <a:prstGeom prst="ellipse">
              <a:avLst/>
            </a:prstGeom>
            <a:solidFill>
              <a:srgbClr val="7F7F7F">
                <a:alpha val="100000"/>
              </a:srgbClr>
            </a:solidFill>
          </p:spPr>
        </p:sp>
        <p:sp>
          <p:nvSpPr>
            <p:cNvPr id="26"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27" name="Group 12"/>
          <p:cNvGrpSpPr/>
          <p:nvPr/>
        </p:nvGrpSpPr>
        <p:grpSpPr>
          <a:xfrm>
            <a:off x="7151180" y="654558"/>
            <a:ext cx="577025" cy="577215"/>
            <a:chOff x="7151180" y="654558"/>
            <a:chExt cx="577025" cy="577215"/>
          </a:xfrm>
        </p:grpSpPr>
        <p:sp>
          <p:nvSpPr>
            <p:cNvPr id="28" name="AutoShape 13"/>
            <p:cNvSpPr/>
            <p:nvPr/>
          </p:nvSpPr>
          <p:spPr>
            <a:xfrm>
              <a:off x="7151180" y="654558"/>
              <a:ext cx="577025" cy="577215"/>
            </a:xfrm>
            <a:prstGeom prst="ellipse">
              <a:avLst/>
            </a:prstGeom>
            <a:solidFill>
              <a:srgbClr val="1369B2">
                <a:alpha val="100000"/>
              </a:srgbClr>
            </a:solidFill>
          </p:spPr>
        </p:sp>
        <p:sp>
          <p:nvSpPr>
            <p:cNvPr id="29"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 name="Group 15"/>
          <p:cNvGrpSpPr/>
          <p:nvPr/>
        </p:nvGrpSpPr>
        <p:grpSpPr>
          <a:xfrm>
            <a:off x="8015192" y="654558"/>
            <a:ext cx="577025" cy="577215"/>
            <a:chOff x="8015192" y="654558"/>
            <a:chExt cx="577025" cy="577215"/>
          </a:xfrm>
        </p:grpSpPr>
        <p:sp>
          <p:nvSpPr>
            <p:cNvPr id="31" name="AutoShape 16"/>
            <p:cNvSpPr/>
            <p:nvPr/>
          </p:nvSpPr>
          <p:spPr>
            <a:xfrm>
              <a:off x="8015192" y="654558"/>
              <a:ext cx="577025" cy="577215"/>
            </a:xfrm>
            <a:prstGeom prst="ellipse">
              <a:avLst/>
            </a:prstGeom>
            <a:solidFill>
              <a:srgbClr val="3992DB">
                <a:alpha val="100000"/>
              </a:srgbClr>
            </a:solidFill>
          </p:spPr>
        </p:sp>
        <p:sp>
          <p:nvSpPr>
            <p:cNvPr id="32"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3"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rPr>
              <a:t>内置函数</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6029960" y="1607820"/>
            <a:ext cx="5060315" cy="4243705"/>
          </a:xfrm>
          <a:prstGeom prst="rect">
            <a:avLst/>
          </a:prstGeom>
        </p:spPr>
        <p:txBody>
          <a:bodyPr vert="horz" wrap="square" lIns="123825" tIns="123825" rIns="57150" bIns="123825" rtlCol="0" anchor="t" anchorCtr="0"/>
          <a:lstStyle/>
          <a:p>
            <a:pPr>
              <a:lnSpc>
                <a:spcPct val="150000"/>
              </a:lnSpc>
            </a:pPr>
            <a:r>
              <a:rPr lang="en-US" sz="1400">
                <a:solidFill>
                  <a:schemeClr val="dk1">
                    <a:alpha val="100000"/>
                  </a:schemeClr>
                </a:solidFill>
                <a:latin typeface="微软雅黑" panose="020B0503020204020204" charset="-122"/>
                <a:ea typeface="微软雅黑" panose="020B0503020204020204" charset="-122"/>
                <a:cs typeface="微软雅黑" panose="020B0503020204020204" charset="-122"/>
              </a:rPr>
              <a:t>1.创建事件
在MySQL5.1以上版本中，可以通过CREATE EVENT语句来创建事件。
CREATE
[DEFINER={user  CURRENT_USER}]
EVENT [IF NOT EXISTS]event_name
ON SCHEDULEschedule
[ON COMPLETION [NOT] PRESERVE]
[ENABLE  DISABLE  DISABLE ON SLAVE]
[COMMENT 'comment']
DOevent_body;
CREATE EVENT语句的子句：</a:t>
            </a:r>
            <a:endParaRPr lang="en-US" sz="14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aphicFrame>
        <p:nvGraphicFramePr>
          <p:cNvPr id="11" name="Table 11"/>
          <p:cNvGraphicFramePr>
            <a:graphicFrameLocks noGrp="1"/>
          </p:cNvGraphicFramePr>
          <p:nvPr>
            <p:custDataLst>
              <p:tags r:id="rId2"/>
            </p:custDataLst>
          </p:nvPr>
        </p:nvGraphicFramePr>
        <p:xfrm>
          <a:off x="659130" y="1715135"/>
          <a:ext cx="5061585" cy="4206240"/>
        </p:xfrm>
        <a:graphic>
          <a:graphicData uri="http://schemas.openxmlformats.org/drawingml/2006/table">
            <a:tbl>
              <a:tblPr firstRow="1" bandRow="1">
                <a:tableStyleId>{5C22544A-7EE6-4342-B048-85BDC9FD1C3A}</a:tableStyleId>
              </a:tblPr>
              <a:tblGrid>
                <a:gridCol w="1811020"/>
                <a:gridCol w="3250565"/>
              </a:tblGrid>
              <a:tr h="381000">
                <a:tc>
                  <a:txBody>
                    <a:bodyPr/>
                    <a:lstStyle/>
                    <a:p>
                      <a:pPr algn="l">
                        <a:defRPr/>
                      </a:pPr>
                      <a:r>
                        <a:rPr lang="en-US" sz="1200"/>
                        <a:t>子句</a:t>
                      </a:r>
                      <a:endParaRPr lang="en-US" sz="1200"/>
                    </a:p>
                  </a:txBody>
                  <a:tcPr/>
                </a:tc>
                <a:tc>
                  <a:txBody>
                    <a:bodyPr/>
                    <a:lstStyle/>
                    <a:p>
                      <a:pPr algn="l">
                        <a:defRPr/>
                      </a:pPr>
                      <a:r>
                        <a:rPr lang="en-US" sz="1200"/>
                        <a:t>说明</a:t>
                      </a:r>
                      <a:endParaRPr lang="en-US" sz="1200"/>
                    </a:p>
                  </a:txBody>
                  <a:tcPr/>
                </a:tc>
              </a:tr>
              <a:tr h="381000">
                <a:tc>
                  <a:txBody>
                    <a:bodyPr/>
                    <a:lstStyle/>
                    <a:p>
                      <a:pPr algn="l">
                        <a:defRPr/>
                      </a:pPr>
                      <a:r>
                        <a:rPr lang="en-US" sz="1200"/>
                        <a:t>DEFINER</a:t>
                      </a:r>
                      <a:endParaRPr lang="en-US" sz="1200"/>
                    </a:p>
                  </a:txBody>
                  <a:tcPr/>
                </a:tc>
                <a:tc>
                  <a:txBody>
                    <a:bodyPr/>
                    <a:lstStyle/>
                    <a:p>
                      <a:pPr algn="l">
                        <a:defRPr/>
                      </a:pPr>
                      <a:r>
                        <a:rPr lang="en-US" sz="1200"/>
                        <a:t>可选，用于定义事件执行时检查权限的用户</a:t>
                      </a:r>
                      <a:endParaRPr lang="en-US" sz="1200"/>
                    </a:p>
                  </a:txBody>
                  <a:tcPr/>
                </a:tc>
              </a:tr>
              <a:tr h="381000">
                <a:tc>
                  <a:txBody>
                    <a:bodyPr/>
                    <a:lstStyle/>
                    <a:p>
                      <a:pPr algn="l">
                        <a:defRPr/>
                      </a:pPr>
                      <a:r>
                        <a:rPr lang="en-US" sz="1200"/>
                        <a:t>IF NOT EXISTS</a:t>
                      </a:r>
                      <a:endParaRPr lang="en-US" sz="1200"/>
                    </a:p>
                  </a:txBody>
                  <a:tcPr/>
                </a:tc>
                <a:tc>
                  <a:txBody>
                    <a:bodyPr/>
                    <a:lstStyle/>
                    <a:p>
                      <a:pPr algn="l">
                        <a:defRPr/>
                      </a:pPr>
                      <a:r>
                        <a:rPr lang="en-US" sz="1200"/>
                        <a:t>可选项，用于判断要创建的事件是否存在</a:t>
                      </a:r>
                      <a:endParaRPr lang="en-US" sz="1200"/>
                    </a:p>
                  </a:txBody>
                  <a:tcPr/>
                </a:tc>
              </a:tr>
              <a:tr h="381000">
                <a:tc>
                  <a:txBody>
                    <a:bodyPr/>
                    <a:lstStyle/>
                    <a:p>
                      <a:pPr algn="l">
                        <a:defRPr/>
                      </a:pPr>
                      <a:r>
                        <a:rPr lang="en-US" sz="1200"/>
                        <a:t>EVENTevent_name</a:t>
                      </a:r>
                      <a:endParaRPr lang="en-US" sz="1200"/>
                    </a:p>
                  </a:txBody>
                  <a:tcPr/>
                </a:tc>
                <a:tc>
                  <a:txBody>
                    <a:bodyPr/>
                    <a:lstStyle/>
                    <a:p>
                      <a:pPr algn="l">
                        <a:defRPr/>
                      </a:pPr>
                      <a:r>
                        <a:rPr lang="en-US" sz="1200"/>
                        <a:t>必选，用于指定事件名，event_name的最大长度为64个字符，如果为指定event_name，则默认为当前的MySQL用户名（不区分大小写）</a:t>
                      </a:r>
                      <a:endParaRPr lang="en-US" sz="1200"/>
                    </a:p>
                  </a:txBody>
                  <a:tcPr/>
                </a:tc>
              </a:tr>
              <a:tr h="381000">
                <a:tc>
                  <a:txBody>
                    <a:bodyPr/>
                    <a:lstStyle/>
                    <a:p>
                      <a:pPr algn="l">
                        <a:defRPr/>
                      </a:pPr>
                      <a:r>
                        <a:rPr lang="en-US" sz="1200"/>
                        <a:t>ON SCHEDULEschedule</a:t>
                      </a:r>
                      <a:endParaRPr lang="en-US" sz="1200"/>
                    </a:p>
                  </a:txBody>
                  <a:tcPr/>
                </a:tc>
                <a:tc>
                  <a:txBody>
                    <a:bodyPr/>
                    <a:lstStyle/>
                    <a:p>
                      <a:pPr algn="l">
                        <a:defRPr/>
                      </a:pPr>
                      <a:r>
                        <a:rPr lang="en-US" sz="1200"/>
                        <a:t>必选，用于定义执行的时间和时间间隔</a:t>
                      </a:r>
                      <a:endParaRPr lang="en-US" sz="1200"/>
                    </a:p>
                  </a:txBody>
                  <a:tcPr/>
                </a:tc>
              </a:tr>
              <a:tr h="381000">
                <a:tc>
                  <a:txBody>
                    <a:bodyPr/>
                    <a:lstStyle/>
                    <a:p>
                      <a:pPr algn="l">
                        <a:defRPr/>
                      </a:pPr>
                      <a:r>
                        <a:rPr lang="en-US" sz="1200"/>
                        <a:t>ON COMPLETION [NOT] PRESERVE</a:t>
                      </a:r>
                      <a:endParaRPr lang="en-US" sz="1200"/>
                    </a:p>
                  </a:txBody>
                  <a:tcPr/>
                </a:tc>
                <a:tc>
                  <a:txBody>
                    <a:bodyPr/>
                    <a:lstStyle/>
                    <a:p>
                      <a:pPr algn="l">
                        <a:defRPr/>
                      </a:pPr>
                      <a:r>
                        <a:rPr lang="en-US" sz="1200"/>
                        <a:t>可选，用于定义事件是否循环执行，即是一次执行还是永久执行，默认为一次执行，</a:t>
                      </a:r>
                      <a:endParaRPr lang="en-US" sz="1200"/>
                    </a:p>
                  </a:txBody>
                  <a:tcPr/>
                </a:tc>
              </a:tr>
              <a:tr h="381000">
                <a:tc>
                  <a:txBody>
                    <a:bodyPr/>
                    <a:lstStyle/>
                    <a:p>
                      <a:pPr algn="l">
                        <a:defRPr/>
                      </a:pPr>
                      <a:r>
                        <a:rPr lang="en-US" sz="1200"/>
                        <a:t>ENABLE</a:t>
                      </a:r>
                      <a:endParaRPr lang="en-US" sz="1200"/>
                    </a:p>
                  </a:txBody>
                  <a:tcPr/>
                </a:tc>
                <a:tc>
                  <a:txBody>
                    <a:bodyPr/>
                    <a:lstStyle/>
                    <a:p>
                      <a:pPr algn="l">
                        <a:defRPr/>
                      </a:pPr>
                      <a:r>
                        <a:rPr lang="en-US" sz="1200"/>
                        <a:t>DISABLE</a:t>
                      </a:r>
                      <a:endParaRPr lang="en-US" sz="1200"/>
                    </a:p>
                  </a:txBody>
                  <a:tcPr/>
                </a:tc>
              </a:tr>
              <a:tr h="381000">
                <a:tc>
                  <a:txBody>
                    <a:bodyPr/>
                    <a:lstStyle/>
                    <a:p>
                      <a:pPr algn="l">
                        <a:defRPr/>
                      </a:pPr>
                      <a:r>
                        <a:rPr lang="en-US" sz="1200"/>
                        <a:t>COMMENT 'comment'</a:t>
                      </a:r>
                      <a:endParaRPr lang="en-US" sz="1200"/>
                    </a:p>
                  </a:txBody>
                  <a:tcPr/>
                </a:tc>
                <a:tc>
                  <a:txBody>
                    <a:bodyPr/>
                    <a:lstStyle/>
                    <a:p>
                      <a:pPr algn="l">
                        <a:defRPr/>
                      </a:pPr>
                      <a:r>
                        <a:rPr lang="en-US" sz="1200"/>
                        <a:t>可选，用于定义事件的注释</a:t>
                      </a:r>
                      <a:endParaRPr lang="en-US" sz="1200"/>
                    </a:p>
                  </a:txBody>
                  <a:tcPr/>
                </a:tc>
              </a:tr>
              <a:tr h="381000">
                <a:tc>
                  <a:txBody>
                    <a:bodyPr/>
                    <a:lstStyle/>
                    <a:p>
                      <a:pPr algn="l">
                        <a:defRPr/>
                      </a:pPr>
                      <a:r>
                        <a:rPr lang="en-US" sz="1200"/>
                        <a:t>DOevent_body</a:t>
                      </a:r>
                      <a:endParaRPr lang="en-US" sz="1200"/>
                    </a:p>
                  </a:txBody>
                  <a:tcPr/>
                </a:tc>
                <a:tc>
                  <a:txBody>
                    <a:bodyPr/>
                    <a:lstStyle/>
                    <a:p>
                      <a:pPr algn="l">
                        <a:defRPr/>
                      </a:pPr>
                      <a:r>
                        <a:rPr lang="en-US" sz="1200"/>
                        <a:t>必选，用于指定事件启动时所要执行的代码。可以是任何有效的SQL语句、存储过程或者一个计划执行的事件。如果包含多条语句，可以使用BEGIN...END复合结构</a:t>
                      </a:r>
                      <a:endParaRPr lang="en-US" sz="1200"/>
                    </a:p>
                  </a:txBody>
                  <a:tcPr/>
                </a:tc>
              </a:tr>
            </a:tbl>
          </a:graphicData>
        </a:graphic>
      </p:graphicFrame>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事件的基本操作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事件的基本操作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12265"/>
            <a:ext cx="9943465" cy="4162425"/>
          </a:xfrm>
          <a:prstGeom prst="rect">
            <a:avLst/>
          </a:prstGeom>
          <a:noFill/>
        </p:spPr>
        <p:txBody>
          <a:bodyPr vert="horz" wrap="square" lIns="121920" tIns="60960" rIns="121920" bIns="0" rtlCol="0" anchor="t" anchorCtr="0">
            <a:normAutofit fontScale="80000" lnSpcReduction="20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在ON SCHEDULE子句中，参数schedule的值为一个AS子句，用于指定事件在某个时刻发生，其语法格式如下：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AT timestamp [+ INTERVAL interval] ...</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EVERY interval</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[STARTS timestamp [+ INTERVAL interval] ...]</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[ENDS timestamp [+ INTERVAL interval] ...]</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参数说明：</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（1）timestamp：表示一个具体的时间点，后面加上一个时间间隔，表示在这个时间间隔后事件发生。</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（2）EVERY子句：用于表示事件在指定时间区间内每隔多长时间发生一次，其中 SELECT子句用于指定开始时间；ENDS子句用于指定结束时间。</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（3）interval：表示一个从现在开始的时间，其值由一个数值和单位构成。例如，使用“4 WEEK”表示4周；使用“‘1:10’ HOUR_MINUTE”表示1小时10分钟。间隔的距离用DATE_ADD()函数来支配。</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事件的基本操作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685925"/>
            <a:ext cx="9943465" cy="4088765"/>
          </a:xfrm>
          <a:prstGeom prst="rect">
            <a:avLst/>
          </a:prstGeom>
          <a:noFill/>
        </p:spPr>
        <p:txBody>
          <a:bodyPr vert="horz" wrap="square" lIns="121920" tIns="60960" rIns="121920" bIns="0" rtlCol="0" anchor="t" anchorCtr="0">
            <a:normAutofit fontScale="95000"/>
          </a:bodyPr>
          <a:lstStyle/>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interval参数值的语法格式如下：</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quantity {YEAR | QUARTER | MONTH | DAY | HOUR | MINUTE |</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WEEK | SECOND | YEAR_MONTH | DAY_HOUR | DAY_MINUTE |</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DAY_SECOND | HOUR_MINUTE | HOUR_SECOND | MINUTE_SECOND}</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一些常用的时间间隔设置：</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（1）每隔5秒钟执行</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ON SCHEDULE EVERY 5 SECOND</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（2）每隔1分钟执行</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rPr>
              <a:t>ON SCHEDULE EVERY 1 MINUTE</a:t>
            </a:r>
            <a:endParaRPr lang="en-US" sz="20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501775"/>
            <a:ext cx="9146540" cy="3684905"/>
          </a:xfrm>
          <a:prstGeom prst="rect">
            <a:avLst/>
          </a:prstGeom>
        </p:spPr>
        <p:txBody>
          <a:bodyPr vert="horz" wrap="square" lIns="123825" tIns="123825" rIns="57150" bIns="123825" rtlCol="0" anchor="t" anchorCtr="0">
            <a:noAutofit/>
          </a:bodyPr>
          <a:lstStyle/>
          <a:p>
            <a:pPr>
              <a:lnSpc>
                <a:spcPct val="186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（3）每天凌晨1点执行</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ON SCHEDULE EVERY 1 DAY STARTS DATE_ADD(DATE_ADD(CURDATE(), INTERVAL 1 DAY), INTERVAL 1 HOUR)</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（4）每个月的第一天凌晨1点执行</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ON SCHEDULE EVERY 1 MONTH STARTS DATE_ADD(DATE_ADD(DATE_SUB(CURDATE(),INTERVALDAY(CURDATE())-1 DAY),INTERVAL1 MONTH),INTERVAL1 HOUR)</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9" name="Group 3"/>
          <p:cNvGrpSpPr/>
          <p:nvPr/>
        </p:nvGrpSpPr>
        <p:grpSpPr>
          <a:xfrm>
            <a:off x="10607135" y="654558"/>
            <a:ext cx="575977" cy="577215"/>
            <a:chOff x="10607135" y="654558"/>
            <a:chExt cx="575977" cy="577215"/>
          </a:xfrm>
        </p:grpSpPr>
        <p:sp>
          <p:nvSpPr>
            <p:cNvPr id="11" name="AutoShape 4"/>
            <p:cNvSpPr/>
            <p:nvPr/>
          </p:nvSpPr>
          <p:spPr>
            <a:xfrm>
              <a:off x="10607135" y="654558"/>
              <a:ext cx="575977" cy="577215"/>
            </a:xfrm>
            <a:prstGeom prst="ellipse">
              <a:avLst/>
            </a:prstGeom>
            <a:solidFill>
              <a:srgbClr val="1369B2">
                <a:alpha val="100000"/>
              </a:srgbClr>
            </a:solidFill>
          </p:spPr>
        </p:sp>
        <p:sp>
          <p:nvSpPr>
            <p:cNvPr id="12"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13" name="Group 6"/>
          <p:cNvGrpSpPr/>
          <p:nvPr/>
        </p:nvGrpSpPr>
        <p:grpSpPr>
          <a:xfrm>
            <a:off x="8879110" y="655129"/>
            <a:ext cx="575977" cy="576167"/>
            <a:chOff x="8879110" y="655129"/>
            <a:chExt cx="575977" cy="576167"/>
          </a:xfrm>
        </p:grpSpPr>
        <p:sp>
          <p:nvSpPr>
            <p:cNvPr id="14" name="AutoShape 7"/>
            <p:cNvSpPr/>
            <p:nvPr/>
          </p:nvSpPr>
          <p:spPr>
            <a:xfrm>
              <a:off x="8879110" y="655129"/>
              <a:ext cx="575977" cy="576167"/>
            </a:xfrm>
            <a:prstGeom prst="ellipse">
              <a:avLst/>
            </a:prstGeom>
            <a:solidFill>
              <a:srgbClr val="F79600">
                <a:alpha val="100000"/>
              </a:srgbClr>
            </a:solidFill>
          </p:spPr>
        </p:sp>
        <p:sp>
          <p:nvSpPr>
            <p:cNvPr id="15"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16" name="Group 9"/>
          <p:cNvGrpSpPr/>
          <p:nvPr/>
        </p:nvGrpSpPr>
        <p:grpSpPr>
          <a:xfrm>
            <a:off x="9743123" y="654558"/>
            <a:ext cx="577025" cy="577215"/>
            <a:chOff x="9743123" y="654558"/>
            <a:chExt cx="577025" cy="577215"/>
          </a:xfrm>
        </p:grpSpPr>
        <p:sp>
          <p:nvSpPr>
            <p:cNvPr id="17" name="AutoShape 10"/>
            <p:cNvSpPr/>
            <p:nvPr/>
          </p:nvSpPr>
          <p:spPr>
            <a:xfrm>
              <a:off x="9743123" y="654558"/>
              <a:ext cx="577025" cy="577215"/>
            </a:xfrm>
            <a:prstGeom prst="ellipse">
              <a:avLst/>
            </a:prstGeom>
            <a:solidFill>
              <a:srgbClr val="7F7F7F">
                <a:alpha val="100000"/>
              </a:srgbClr>
            </a:solidFill>
          </p:spPr>
        </p:sp>
        <p:sp>
          <p:nvSpPr>
            <p:cNvPr id="1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19" name="Group 12"/>
          <p:cNvGrpSpPr/>
          <p:nvPr/>
        </p:nvGrpSpPr>
        <p:grpSpPr>
          <a:xfrm>
            <a:off x="7151180" y="654558"/>
            <a:ext cx="577025" cy="577215"/>
            <a:chOff x="7151180" y="654558"/>
            <a:chExt cx="577025" cy="577215"/>
          </a:xfrm>
        </p:grpSpPr>
        <p:sp>
          <p:nvSpPr>
            <p:cNvPr id="20" name="AutoShape 13"/>
            <p:cNvSpPr/>
            <p:nvPr/>
          </p:nvSpPr>
          <p:spPr>
            <a:xfrm>
              <a:off x="7151180" y="654558"/>
              <a:ext cx="577025" cy="577215"/>
            </a:xfrm>
            <a:prstGeom prst="ellipse">
              <a:avLst/>
            </a:prstGeom>
            <a:solidFill>
              <a:srgbClr val="1369B2">
                <a:alpha val="100000"/>
              </a:srgbClr>
            </a:solidFill>
          </p:spPr>
        </p:sp>
        <p:sp>
          <p:nvSpPr>
            <p:cNvPr id="21"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22" name="Group 15"/>
          <p:cNvGrpSpPr/>
          <p:nvPr/>
        </p:nvGrpSpPr>
        <p:grpSpPr>
          <a:xfrm>
            <a:off x="8015192" y="654558"/>
            <a:ext cx="577025" cy="577215"/>
            <a:chOff x="8015192" y="654558"/>
            <a:chExt cx="577025" cy="577215"/>
          </a:xfrm>
        </p:grpSpPr>
        <p:sp>
          <p:nvSpPr>
            <p:cNvPr id="23" name="AutoShape 16"/>
            <p:cNvSpPr/>
            <p:nvPr/>
          </p:nvSpPr>
          <p:spPr>
            <a:xfrm>
              <a:off x="8015192" y="654558"/>
              <a:ext cx="577025" cy="577215"/>
            </a:xfrm>
            <a:prstGeom prst="ellipse">
              <a:avLst/>
            </a:prstGeom>
            <a:solidFill>
              <a:srgbClr val="3992DB">
                <a:alpha val="100000"/>
              </a:srgbClr>
            </a:solidFill>
          </p:spPr>
        </p:sp>
        <p:sp>
          <p:nvSpPr>
            <p:cNvPr id="24"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25"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事件的基本操作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事件的基本操作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41780"/>
            <a:ext cx="9943465" cy="4232910"/>
          </a:xfrm>
          <a:prstGeom prst="rect">
            <a:avLst/>
          </a:prstGeom>
          <a:noFill/>
        </p:spPr>
        <p:txBody>
          <a:bodyPr vert="horz" wrap="square" lIns="121920" tIns="60960" rIns="121920" bIns="0" rtlCol="0" anchor="t" anchorCtr="0"/>
          <a:lstStyle/>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（5）每 3个月，从现在起一周后开始</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ON SCHEDULE EVERY 3 MONTH STARTS CURRENT_TIMESTAMP + 1 WEEK</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（6）每十二个小时，从现在起三十分钟后开始，并于现在起四个星期后结束</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ON SCHEDULE EVERY 12 HOUR STARTS CURRENT_TIMESTAMP + INTERVAL 30 MINUTE ENDS CURRENT_TIMESTAMP + I</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示例1：创建名称为event_user的事件，用于每隔5秒钟向数据表tb_user（用户信息表）中插入一条数据。</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（1）首先创建tb_user（用户信息表）。</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 创建用户信息表</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CREATE TABLE IF NOT EXISTStb_user</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id INT AUTO_INCREMENT PRIMARY KEY COMMENT '用户编号',</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name VARCHAR(30) NOT NULL COMMENT '用户姓名',</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事件的基本操作</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80" name="TextBox 20"/>
          <p:cNvSpPr txBox="1"/>
          <p:nvPr/>
        </p:nvSpPr>
        <p:spPr>
          <a:xfrm>
            <a:off x="911225" y="1558290"/>
            <a:ext cx="9943465" cy="4216400"/>
          </a:xfrm>
          <a:prstGeom prst="rect">
            <a:avLst/>
          </a:prstGeom>
          <a:noFill/>
        </p:spPr>
        <p:txBody>
          <a:bodyPr vert="horz" wrap="square" lIns="121920" tIns="60960" rIns="121920" bIns="0" rtlCol="0" anchor="t" anchorCtr="0"/>
          <a:lstStyle/>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create_timeTIMESTAMP COMMENT '创建时间'</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 COMMENT = '用户信息表';</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（2）创建事件。</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 创建事件</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CREATE EVENT IF NOT EXISTSevent_user</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ON SCHEDULE EVERY 5 SECOND</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ON COMPLETION PRESERVE</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COMMENT '新增用户信息定时任务'</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r>
              <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rPr>
              <a:t>DO INSERT INTOtb_user(name,create_time) VALUES('pan_junbiao的博客',NOW());</a:t>
            </a: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a:lnSpc>
                <a:spcPct val="150000"/>
              </a:lnSpc>
            </a:pPr>
            <a:endParaRPr lang="en-US" sz="160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fontScale="92500"/>
          </a:bodyPr>
          <a:lstStyle/>
          <a:p>
            <a:pPr algn="l">
              <a:lnSpc>
                <a:spcPct val="100000"/>
              </a:lnSpc>
            </a:pPr>
            <a:r>
              <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rPr>
              <a:t>预处理SQL语句</a:t>
            </a:r>
            <a:endParaRPr lang="en-US" sz="48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4"/>
          <p:cNvSpPr txBox="1"/>
          <p:nvPr/>
        </p:nvSpPr>
        <p:spPr>
          <a:xfrm>
            <a:off x="1474470" y="3190240"/>
            <a:ext cx="1734820" cy="1106805"/>
          </a:xfrm>
          <a:prstGeom prst="rect">
            <a:avLst/>
          </a:prstGeom>
          <a:noFill/>
        </p:spPr>
        <p:txBody>
          <a:bodyPr vert="horz" wrap="square" lIns="91440" tIns="45720" rIns="91440" bIns="45720" rtlCol="0" anchor="t" anchorCtr="0">
            <a:normAutofit lnSpcReduction="20000"/>
          </a:bodyPr>
          <a:lstStyle/>
          <a:p>
            <a:pPr algn="l">
              <a:lnSpc>
                <a:spcPct val="80000"/>
              </a:lnSpc>
            </a:pPr>
            <a:r>
              <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rPr>
              <a:t>9.8</a:t>
            </a:r>
            <a:endParaRPr lang="en-US" sz="6600" b="1">
              <a:solidFill>
                <a:srgbClr val="FAFAFA">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30" name="TextBox 30"/>
          <p:cNvSpPr txBox="1"/>
          <p:nvPr/>
        </p:nvSpPr>
        <p:spPr>
          <a:xfrm>
            <a:off x="924560" y="1591310"/>
            <a:ext cx="10043795" cy="1835785"/>
          </a:xfrm>
          <a:prstGeom prst="rect">
            <a:avLst/>
          </a:prstGeom>
        </p:spPr>
        <p:txBody>
          <a:bodyPr vert="horz" wrap="square" lIns="66008" tIns="33052" rIns="66008" bIns="33052" rtlCol="0" anchor="ctr" anchorCtr="0">
            <a:normAutofit/>
          </a:bodyPr>
          <a:lstStyle/>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MySQL预处理语句是一种在执行之前将SQL语句和参数分开的技术，可以有效地防止SQL注入攻击，并提高查询性能。下面是使用MySQL预处理语句的一般步骤：</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rPr>
              <a:t>1.创建预处理语句</a:t>
            </a:r>
            <a:endPar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预处理SQL语句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9" name="TextBox 10"/>
          <p:cNvSpPr txBox="1"/>
          <p:nvPr/>
        </p:nvSpPr>
        <p:spPr>
          <a:xfrm>
            <a:off x="923925" y="3018790"/>
            <a:ext cx="10196830" cy="3044190"/>
          </a:xfrm>
          <a:prstGeom prst="rect">
            <a:avLst/>
          </a:prstGeom>
        </p:spPr>
        <p:txBody>
          <a:bodyPr vert="horz" wrap="square" lIns="123825" tIns="123825" rIns="57150" bIns="123825" rtlCol="0" anchor="t" anchorCtr="0">
            <a:normAutofit/>
          </a:bodyPr>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使用PREPARE语句创建一个预处理语句模板。语法如下：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PREPAREstatement_nameFROM 'sql_statement';</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这里的statement_name是你为预处理语句指定的名称，sql_statement是你要执行的SQL语句，可以包含参数占位符（如?）。</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endPar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grpSp>
        <p:nvGrpSpPr>
          <p:cNvPr id="300009" name="Group 3"/>
          <p:cNvGrpSpPr/>
          <p:nvPr/>
        </p:nvGrpSpPr>
        <p:grpSpPr>
          <a:xfrm>
            <a:off x="10607135" y="654558"/>
            <a:ext cx="575977" cy="577215"/>
            <a:chOff x="10607135" y="654558"/>
            <a:chExt cx="575977" cy="577215"/>
          </a:xfrm>
        </p:grpSpPr>
        <p:sp>
          <p:nvSpPr>
            <p:cNvPr id="300010" name="AutoShape 4"/>
            <p:cNvSpPr/>
            <p:nvPr/>
          </p:nvSpPr>
          <p:spPr>
            <a:xfrm>
              <a:off x="10607135" y="654558"/>
              <a:ext cx="575977" cy="577215"/>
            </a:xfrm>
            <a:prstGeom prst="ellipse">
              <a:avLst/>
            </a:prstGeom>
            <a:solidFill>
              <a:srgbClr val="1369B2">
                <a:alpha val="100000"/>
              </a:srgbClr>
            </a:solidFill>
          </p:spPr>
        </p:sp>
        <p:sp>
          <p:nvSpPr>
            <p:cNvPr id="300011"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300016" name="AutoShape 10"/>
            <p:cNvSpPr/>
            <p:nvPr/>
          </p:nvSpPr>
          <p:spPr>
            <a:xfrm>
              <a:off x="9743123" y="654558"/>
              <a:ext cx="577025" cy="577215"/>
            </a:xfrm>
            <a:prstGeom prst="ellipse">
              <a:avLst/>
            </a:prstGeom>
            <a:solidFill>
              <a:srgbClr val="7F7F7F">
                <a:alpha val="100000"/>
              </a:srgbClr>
            </a:solidFill>
          </p:spPr>
        </p:sp>
        <p:sp>
          <p:nvSpPr>
            <p:cNvPr id="300017"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pic>
        <p:nvPicPr>
          <p:cNvPr id="300003" name="Picture 18"/>
          <p:cNvPicPr>
            <a:picLocks noChangeAspect="1"/>
          </p:cNvPicPr>
          <p:nvPr/>
        </p:nvPicPr>
        <p:blipFill>
          <a:blip r:embed="rId1"/>
          <a:srcRect/>
          <a:stretch>
            <a:fillRect/>
          </a:stretch>
        </p:blipFill>
        <p:spPr>
          <a:xfrm>
            <a:off x="9107170" y="6221730"/>
            <a:ext cx="2985770" cy="591820"/>
          </a:xfrm>
          <a:prstGeom prst="rect">
            <a:avLst/>
          </a:prstGeom>
        </p:spPr>
      </p:pic>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预处理SQL语句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
        <p:nvSpPr>
          <p:cNvPr id="300008" name="TextBox 20"/>
          <p:cNvSpPr txBox="1"/>
          <p:nvPr/>
        </p:nvSpPr>
        <p:spPr>
          <a:xfrm>
            <a:off x="911225" y="1582420"/>
            <a:ext cx="9943465" cy="2000885"/>
          </a:xfrm>
          <a:prstGeom prst="rect">
            <a:avLst/>
          </a:prstGeom>
          <a:noFill/>
        </p:spPr>
        <p:txBody>
          <a:bodyPr vert="horz" wrap="square" lIns="121920" tIns="60960" rIns="121920" bIns="0" rtlCol="0" anchor="t" anchorCtr="0">
            <a:normAutofit lnSpcReduction="10000"/>
          </a:bodyPr>
          <a:lstStyle/>
          <a:p>
            <a:pPr indent="0" algn="just" fontAlgn="auto">
              <a:lnSpc>
                <a:spcPct val="150000"/>
              </a:lnSpc>
            </a:pPr>
            <a:r>
              <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sym typeface="+mn-ea"/>
              </a:rPr>
              <a:t>2.绑定参数</a:t>
            </a:r>
            <a:endPar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indent="0" algn="just" fontAlgn="auto">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使用SET语句将参数绑定到预处理语句中的占位符。语法如下：</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algn="just" fontAlgn="auto">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SET @param_name = value;</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0" algn="just" fontAlgn="auto">
              <a:lnSpc>
                <a:spcPct val="150000"/>
              </a:lnSpc>
            </a:pPr>
            <a:r>
              <a:rPr lang="en-US">
                <a:solidFill>
                  <a:srgbClr val="000000">
                    <a:alpha val="100000"/>
                  </a:srgbClr>
                </a:solidFill>
                <a:latin typeface="微软雅黑" panose="020B0503020204020204" charset="-122"/>
                <a:ea typeface="微软雅黑" panose="020B0503020204020204" charset="-122"/>
                <a:cs typeface="微软雅黑" panose="020B0503020204020204" charset="-122"/>
              </a:rPr>
              <a:t>这里的param_name是你为参数指定的名称，value是要绑定的实际值。</a:t>
            </a:r>
            <a:endParaRPr lang="en-US">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0" algn="just" fontAlgn="auto">
              <a:lnSpc>
                <a:spcPct val="150000"/>
              </a:lnSpc>
            </a:pPr>
            <a:endPar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0" name="TextBox 30"/>
          <p:cNvSpPr txBox="1"/>
          <p:nvPr/>
        </p:nvSpPr>
        <p:spPr>
          <a:xfrm>
            <a:off x="924560" y="3429000"/>
            <a:ext cx="10184130" cy="2512695"/>
          </a:xfrm>
          <a:prstGeom prst="rect">
            <a:avLst/>
          </a:prstGeom>
        </p:spPr>
        <p:txBody>
          <a:bodyPr vert="horz" wrap="square" lIns="66008" tIns="33052" rIns="66008" bIns="33052" rtlCol="0" anchor="ctr" anchorCtr="0">
            <a:normAutofit/>
          </a:bodyPr>
          <a:p>
            <a:pPr algn="l">
              <a:lnSpc>
                <a:spcPct val="150000"/>
              </a:lnSpc>
            </a:pPr>
            <a:r>
              <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sym typeface="+mn-ea"/>
              </a:rPr>
              <a:t>3.执行预处理语句</a:t>
            </a:r>
            <a:endPar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使用EXECUTE语句执行预处理语句。语法如下：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EXECUTEstatement_nameUSING @param_name;</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这里的statement_name是你在第一步中创建的预处理语句的名称，param_name是你在第二步中绑定的参数的名称。</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gn="l">
              <a:lnSpc>
                <a:spcPct val="150000"/>
              </a:lnSpc>
            </a:pPr>
            <a:endPar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666875"/>
            <a:ext cx="10232390" cy="3519805"/>
          </a:xfrm>
          <a:prstGeom prst="rect">
            <a:avLst/>
          </a:prstGeom>
        </p:spPr>
        <p:txBody>
          <a:bodyPr vert="horz" wrap="square" lIns="123825" tIns="123825" rIns="57150" bIns="123825" rtlCol="0" anchor="t" anchorCtr="0">
            <a:normAutofit lnSpcReduction="10000"/>
          </a:bodyPr>
          <a:lstStyle/>
          <a:p>
            <a:pPr>
              <a:lnSpc>
                <a:spcPct val="186000"/>
              </a:lnSpc>
            </a:pPr>
            <a:r>
              <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sym typeface="+mn-ea"/>
              </a:rPr>
              <a:t>4.关闭预处理语句</a:t>
            </a:r>
            <a:endParaRPr lang="en-US"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使用DEALLOCATE PREPARE语句关闭预处理语句。语法如下：</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indent="457200">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DEALLOCATE PREPAREstatement_name;</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这里的statement_name是你在第一步中创建的预处理语句的名称。</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a:p>
            <a:pPr>
              <a:lnSpc>
                <a:spcPct val="186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通过使用预处理语句，你可以安全地执行带有参数的SQL语句，而无需担心SQL注入攻击。同时，它还可以提高查询性能，因为MySQL可以对预处理语句进行优化和缓存。</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预处理SQL语句</a:t>
            </a:r>
            <a:endParaRPr 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9"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AutoShape 10"/>
          <p:cNvSpPr/>
          <p:nvPr>
            <p:custDataLst>
              <p:tags r:id="rId2"/>
            </p:custDataLst>
          </p:nvPr>
        </p:nvSpPr>
        <p:spPr>
          <a:xfrm>
            <a:off x="8240061" y="1885033"/>
            <a:ext cx="2030534" cy="370208"/>
          </a:xfrm>
          <a:prstGeom prst="ellipse">
            <a:avLst/>
          </a:prstGeom>
          <a:gradFill>
            <a:gsLst>
              <a:gs pos="0">
                <a:schemeClr val="lt1">
                  <a:alpha val="30000"/>
                </a:schemeClr>
              </a:gs>
              <a:gs pos="100000">
                <a:schemeClr val="accent1">
                  <a:alpha val="30000"/>
                </a:schemeClr>
              </a:gs>
            </a:gsLst>
            <a:lin ang="4500000"/>
          </a:gradFill>
        </p:spPr>
      </p:sp>
      <p:sp>
        <p:nvSpPr>
          <p:cNvPr id="11" name="AutoShape 11"/>
          <p:cNvSpPr/>
          <p:nvPr>
            <p:custDataLst>
              <p:tags r:id="rId3"/>
            </p:custDataLst>
          </p:nvPr>
        </p:nvSpPr>
        <p:spPr>
          <a:xfrm>
            <a:off x="8240061" y="1734762"/>
            <a:ext cx="2030534" cy="370208"/>
          </a:xfrm>
          <a:prstGeom prst="ellipse">
            <a:avLst/>
          </a:prstGeom>
          <a:gradFill>
            <a:gsLst>
              <a:gs pos="0">
                <a:schemeClr val="lt1">
                  <a:alpha val="70000"/>
                </a:schemeClr>
              </a:gs>
              <a:gs pos="100000">
                <a:schemeClr val="accent1">
                  <a:alpha val="70000"/>
                </a:schemeClr>
              </a:gs>
            </a:gsLst>
            <a:lin ang="4500000"/>
          </a:gradFill>
        </p:spPr>
      </p:sp>
      <p:sp>
        <p:nvSpPr>
          <p:cNvPr id="12" name="AutoShape 12"/>
          <p:cNvSpPr/>
          <p:nvPr>
            <p:custDataLst>
              <p:tags r:id="rId4"/>
            </p:custDataLst>
          </p:nvPr>
        </p:nvSpPr>
        <p:spPr>
          <a:xfrm>
            <a:off x="4790266" y="1885033"/>
            <a:ext cx="2030534" cy="370208"/>
          </a:xfrm>
          <a:prstGeom prst="ellipse">
            <a:avLst/>
          </a:prstGeom>
          <a:gradFill>
            <a:gsLst>
              <a:gs pos="0">
                <a:schemeClr val="lt1">
                  <a:alpha val="30000"/>
                </a:schemeClr>
              </a:gs>
              <a:gs pos="100000">
                <a:schemeClr val="accent1">
                  <a:alpha val="30000"/>
                </a:schemeClr>
              </a:gs>
            </a:gsLst>
            <a:lin ang="4500000"/>
          </a:gradFill>
        </p:spPr>
      </p:sp>
      <p:sp>
        <p:nvSpPr>
          <p:cNvPr id="13" name="AutoShape 13"/>
          <p:cNvSpPr/>
          <p:nvPr>
            <p:custDataLst>
              <p:tags r:id="rId5"/>
            </p:custDataLst>
          </p:nvPr>
        </p:nvSpPr>
        <p:spPr>
          <a:xfrm>
            <a:off x="4790266" y="1734762"/>
            <a:ext cx="2030534" cy="370208"/>
          </a:xfrm>
          <a:prstGeom prst="ellipse">
            <a:avLst/>
          </a:prstGeom>
          <a:gradFill>
            <a:gsLst>
              <a:gs pos="0">
                <a:schemeClr val="lt1">
                  <a:alpha val="70000"/>
                </a:schemeClr>
              </a:gs>
              <a:gs pos="100000">
                <a:schemeClr val="accent1">
                  <a:alpha val="70000"/>
                </a:schemeClr>
              </a:gs>
            </a:gsLst>
            <a:lin ang="4500000"/>
          </a:gradFill>
        </p:spPr>
      </p:sp>
      <p:sp>
        <p:nvSpPr>
          <p:cNvPr id="14" name="AutoShape 14"/>
          <p:cNvSpPr/>
          <p:nvPr>
            <p:custDataLst>
              <p:tags r:id="rId6"/>
            </p:custDataLst>
          </p:nvPr>
        </p:nvSpPr>
        <p:spPr>
          <a:xfrm>
            <a:off x="1340471" y="1885033"/>
            <a:ext cx="2030534" cy="370208"/>
          </a:xfrm>
          <a:prstGeom prst="ellipse">
            <a:avLst/>
          </a:prstGeom>
          <a:gradFill>
            <a:gsLst>
              <a:gs pos="0">
                <a:schemeClr val="lt1">
                  <a:alpha val="30000"/>
                </a:schemeClr>
              </a:gs>
              <a:gs pos="100000">
                <a:schemeClr val="accent1">
                  <a:alpha val="30000"/>
                </a:schemeClr>
              </a:gs>
            </a:gsLst>
            <a:lin ang="4500000"/>
          </a:gradFill>
        </p:spPr>
      </p:sp>
      <p:sp>
        <p:nvSpPr>
          <p:cNvPr id="15" name="AutoShape 15"/>
          <p:cNvSpPr/>
          <p:nvPr>
            <p:custDataLst>
              <p:tags r:id="rId7"/>
            </p:custDataLst>
          </p:nvPr>
        </p:nvSpPr>
        <p:spPr>
          <a:xfrm>
            <a:off x="1340471" y="1734762"/>
            <a:ext cx="2030534" cy="370208"/>
          </a:xfrm>
          <a:prstGeom prst="ellipse">
            <a:avLst/>
          </a:prstGeom>
          <a:gradFill>
            <a:gsLst>
              <a:gs pos="0">
                <a:schemeClr val="lt1">
                  <a:alpha val="70000"/>
                </a:schemeClr>
              </a:gs>
              <a:gs pos="100000">
                <a:schemeClr val="accent1">
                  <a:alpha val="70000"/>
                </a:schemeClr>
              </a:gs>
            </a:gsLst>
            <a:lin ang="4500000"/>
          </a:gradFill>
        </p:spPr>
      </p:sp>
      <p:sp>
        <p:nvSpPr>
          <p:cNvPr id="16" name="TextBox 16"/>
          <p:cNvSpPr txBox="1"/>
          <p:nvPr>
            <p:custDataLst>
              <p:tags r:id="rId8"/>
            </p:custDataLst>
          </p:nvPr>
        </p:nvSpPr>
        <p:spPr>
          <a:xfrm>
            <a:off x="967215" y="2396153"/>
            <a:ext cx="2821126" cy="1079466"/>
          </a:xfrm>
          <a:prstGeom prst="rect">
            <a:avLst/>
          </a:prstGeom>
        </p:spPr>
        <p:txBody>
          <a:bodyPr vert="horz" wrap="square" lIns="123825" tIns="123825" rIns="57150" bIns="123825" rtlCol="0" anchor="t" anchorCtr="0">
            <a:normAutofit/>
          </a:bodyPr>
          <a:lstStyle/>
          <a:p>
            <a:pPr algn="ctr">
              <a:lnSpc>
                <a:spcPct val="120000"/>
              </a:lnSpc>
            </a:pPr>
            <a:r>
              <a:rPr lang="en-US" sz="2400"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rPr>
              <a:t>时间日期函数</a:t>
            </a:r>
            <a:endParaRPr lang="en-US" sz="2400" b="1" dirty="0" err="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7" name="TextBox 17"/>
          <p:cNvSpPr txBox="1"/>
          <p:nvPr>
            <p:custDataLst>
              <p:tags r:id="rId9"/>
            </p:custDataLst>
          </p:nvPr>
        </p:nvSpPr>
        <p:spPr>
          <a:xfrm>
            <a:off x="1042670" y="3234055"/>
            <a:ext cx="2864485" cy="2490470"/>
          </a:xfrm>
          <a:prstGeom prst="rect">
            <a:avLst/>
          </a:prstGeom>
        </p:spPr>
        <p:txBody>
          <a:bodyPr vert="horz" wrap="square" lIns="123825" tIns="123825" rIns="57150" bIns="123825" rtlCol="0" anchor="t" anchorCtr="0">
            <a:noAutofit/>
          </a:bodyPr>
          <a:lstStyle/>
          <a:p>
            <a:pPr>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时间日期函数包括获取当前日期和时间、月份、星期、年度中的第几天以及特定时间单位（年、季度、分钟、秒）的获取，支持日期时间的格式化查询。</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8" name="TextBox 18"/>
          <p:cNvSpPr txBox="1"/>
          <p:nvPr>
            <p:custDataLst>
              <p:tags r:id="rId10"/>
            </p:custDataLst>
          </p:nvPr>
        </p:nvSpPr>
        <p:spPr>
          <a:xfrm>
            <a:off x="4417060" y="2395855"/>
            <a:ext cx="2821305" cy="721360"/>
          </a:xfrm>
          <a:prstGeom prst="rect">
            <a:avLst/>
          </a:prstGeom>
        </p:spPr>
        <p:txBody>
          <a:bodyPr vert="horz" wrap="square" lIns="123825" tIns="123825" rIns="57150" bIns="123825" rtlCol="0" anchor="t" anchorCtr="0">
            <a:normAutofit/>
          </a:bodyPr>
          <a:lstStyle/>
          <a:p>
            <a:pPr algn="ct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系统信息函数</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9" name="TextBox 19"/>
          <p:cNvSpPr txBox="1"/>
          <p:nvPr>
            <p:custDataLst>
              <p:tags r:id="rId11"/>
            </p:custDataLst>
          </p:nvPr>
        </p:nvSpPr>
        <p:spPr>
          <a:xfrm>
            <a:off x="4498975" y="3234055"/>
            <a:ext cx="2864485" cy="2444115"/>
          </a:xfrm>
          <a:prstGeom prst="rect">
            <a:avLst/>
          </a:prstGeom>
        </p:spPr>
        <p:txBody>
          <a:bodyPr vert="horz" wrap="square" lIns="123825" tIns="123825" rIns="57150" bIns="123825" rtlCol="0" anchor="t" anchorCtr="0">
            <a:noAutofit/>
          </a:bodyPr>
          <a:lstStyle/>
          <a:p>
            <a:pPr>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系统信息函数允许用户查询数据库版本、列出所有数据库、进行数字进制转换以及在不同数据类型之间进行转换，便于获取系统信息和进行数据处理。</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0" name="TextBox 20"/>
          <p:cNvSpPr txBox="1"/>
          <p:nvPr>
            <p:custDataLst>
              <p:tags r:id="rId12"/>
            </p:custDataLst>
          </p:nvPr>
        </p:nvSpPr>
        <p:spPr>
          <a:xfrm>
            <a:off x="7866805" y="2396153"/>
            <a:ext cx="2821126" cy="1079466"/>
          </a:xfrm>
          <a:prstGeom prst="rect">
            <a:avLst/>
          </a:prstGeom>
        </p:spPr>
        <p:txBody>
          <a:bodyPr vert="horz" wrap="square" lIns="123825" tIns="123825" rIns="57150" bIns="123825" rtlCol="0" anchor="t" anchorCtr="0">
            <a:normAutofit/>
          </a:bodyPr>
          <a:lstStyle/>
          <a:p>
            <a:pPr algn="ctr">
              <a:lnSpc>
                <a:spcPct val="120000"/>
              </a:lnSpc>
            </a:pPr>
            <a:r>
              <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rPr>
              <a:t>聚合函数</a:t>
            </a:r>
            <a:endParaRPr lang="en-US" sz="24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1" name="TextBox 21"/>
          <p:cNvSpPr txBox="1"/>
          <p:nvPr>
            <p:custDataLst>
              <p:tags r:id="rId13"/>
            </p:custDataLst>
          </p:nvPr>
        </p:nvSpPr>
        <p:spPr>
          <a:xfrm>
            <a:off x="7962900" y="3234055"/>
            <a:ext cx="2864485" cy="2642870"/>
          </a:xfrm>
          <a:prstGeom prst="rect">
            <a:avLst/>
          </a:prstGeom>
        </p:spPr>
        <p:txBody>
          <a:bodyPr vert="horz" wrap="square" lIns="123825" tIns="123825" rIns="57150" bIns="123825" rtlCol="0" anchor="t" anchorCtr="0">
            <a:noAutofit/>
          </a:bodyPr>
          <a:lstStyle/>
          <a:p>
            <a:pPr>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聚合函数如MAX、MIN、SUM、AVG和COUNT用于查询一组数据中的最大值、最小值、和及平均值，并统计数据个数，支持按组进行聚合计算。</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2" name="TextBox 22"/>
          <p:cNvSpPr txBox="1"/>
          <p:nvPr>
            <p:custDataLst>
              <p:tags r:id="rId14"/>
            </p:custDataLst>
          </p:nvPr>
        </p:nvSpPr>
        <p:spPr>
          <a:xfrm>
            <a:off x="1410335" y="1412875"/>
            <a:ext cx="1896110" cy="1019175"/>
          </a:xfrm>
          <a:prstGeom prst="rect">
            <a:avLst/>
          </a:prstGeom>
        </p:spPr>
        <p:txBody>
          <a:bodyPr vert="horz" wrap="square" lIns="123825" tIns="123825" rIns="57150" bIns="123825" rtlCol="0" anchor="t" anchorCtr="0"/>
          <a:lstStyle/>
          <a:p>
            <a:pPr algn="ctr">
              <a:lnSpc>
                <a:spcPct val="140000"/>
              </a:lnSpc>
            </a:pPr>
            <a:r>
              <a:rPr lang="en-US" sz="3200" b="1">
                <a:solidFill>
                  <a:schemeClr val="accent1">
                    <a:alpha val="100000"/>
                  </a:schemeClr>
                </a:solidFill>
                <a:latin typeface="微软雅黑" panose="020B0503020204020204" charset="-122"/>
                <a:ea typeface="微软雅黑" panose="020B0503020204020204" charset="-122"/>
                <a:cs typeface="微软雅黑" panose="020B0503020204020204" charset="-122"/>
              </a:rPr>
              <a:t>03</a:t>
            </a:r>
            <a:endParaRPr lang="en-US" sz="32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3" name="TextBox 23"/>
          <p:cNvSpPr txBox="1"/>
          <p:nvPr>
            <p:custDataLst>
              <p:tags r:id="rId15"/>
            </p:custDataLst>
          </p:nvPr>
        </p:nvSpPr>
        <p:spPr>
          <a:xfrm>
            <a:off x="4797425" y="1413510"/>
            <a:ext cx="2013585" cy="1018540"/>
          </a:xfrm>
          <a:prstGeom prst="rect">
            <a:avLst/>
          </a:prstGeom>
        </p:spPr>
        <p:txBody>
          <a:bodyPr vert="horz" wrap="square" lIns="123825" tIns="123825" rIns="57150" bIns="123825" rtlCol="0" anchor="t" anchorCtr="0"/>
          <a:lstStyle/>
          <a:p>
            <a:pPr algn="ctr">
              <a:lnSpc>
                <a:spcPct val="140000"/>
              </a:lnSpc>
            </a:pPr>
            <a:r>
              <a:rPr lang="en-US" sz="3200" b="1">
                <a:solidFill>
                  <a:schemeClr val="accent1">
                    <a:alpha val="100000"/>
                  </a:schemeClr>
                </a:solidFill>
                <a:latin typeface="微软雅黑" panose="020B0503020204020204" charset="-122"/>
                <a:ea typeface="微软雅黑" panose="020B0503020204020204" charset="-122"/>
                <a:cs typeface="微软雅黑" panose="020B0503020204020204" charset="-122"/>
              </a:rPr>
              <a:t>04</a:t>
            </a:r>
            <a:endParaRPr lang="en-US" sz="32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4" name="TextBox 24"/>
          <p:cNvSpPr txBox="1"/>
          <p:nvPr>
            <p:custDataLst>
              <p:tags r:id="rId16"/>
            </p:custDataLst>
          </p:nvPr>
        </p:nvSpPr>
        <p:spPr>
          <a:xfrm>
            <a:off x="8308975" y="1413510"/>
            <a:ext cx="1896110" cy="1056005"/>
          </a:xfrm>
          <a:prstGeom prst="rect">
            <a:avLst/>
          </a:prstGeom>
        </p:spPr>
        <p:txBody>
          <a:bodyPr vert="horz" wrap="square" lIns="123825" tIns="123825" rIns="57150" bIns="123825" rtlCol="0" anchor="t" anchorCtr="0"/>
          <a:lstStyle/>
          <a:p>
            <a:pPr algn="ctr">
              <a:lnSpc>
                <a:spcPct val="140000"/>
              </a:lnSpc>
            </a:pPr>
            <a:r>
              <a:rPr lang="en-US" sz="3200" b="1">
                <a:solidFill>
                  <a:schemeClr val="accent1">
                    <a:alpha val="100000"/>
                  </a:schemeClr>
                </a:solidFill>
                <a:latin typeface="微软雅黑" panose="020B0503020204020204" charset="-122"/>
                <a:ea typeface="微软雅黑" panose="020B0503020204020204" charset="-122"/>
                <a:cs typeface="微软雅黑" panose="020B0503020204020204" charset="-122"/>
              </a:rPr>
              <a:t>05</a:t>
            </a:r>
            <a:endParaRPr lang="en-US" sz="32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grpSp>
        <p:nvGrpSpPr>
          <p:cNvPr id="26" name="Group 3"/>
          <p:cNvGrpSpPr/>
          <p:nvPr/>
        </p:nvGrpSpPr>
        <p:grpSpPr>
          <a:xfrm>
            <a:off x="10607135" y="654558"/>
            <a:ext cx="575977" cy="577215"/>
            <a:chOff x="10607135" y="654558"/>
            <a:chExt cx="575977" cy="577215"/>
          </a:xfrm>
        </p:grpSpPr>
        <p:sp>
          <p:nvSpPr>
            <p:cNvPr id="27" name="AutoShape 4"/>
            <p:cNvSpPr/>
            <p:nvPr/>
          </p:nvSpPr>
          <p:spPr>
            <a:xfrm>
              <a:off x="10607135" y="654558"/>
              <a:ext cx="575977" cy="577215"/>
            </a:xfrm>
            <a:prstGeom prst="ellipse">
              <a:avLst/>
            </a:prstGeom>
            <a:solidFill>
              <a:srgbClr val="1369B2">
                <a:alpha val="100000"/>
              </a:srgbClr>
            </a:solidFill>
          </p:spPr>
        </p:sp>
        <p:sp>
          <p:nvSpPr>
            <p:cNvPr id="28"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29" name="Group 6"/>
          <p:cNvGrpSpPr/>
          <p:nvPr/>
        </p:nvGrpSpPr>
        <p:grpSpPr>
          <a:xfrm>
            <a:off x="8879110" y="655129"/>
            <a:ext cx="575977" cy="576167"/>
            <a:chOff x="8879110" y="655129"/>
            <a:chExt cx="575977" cy="576167"/>
          </a:xfrm>
        </p:grpSpPr>
        <p:sp>
          <p:nvSpPr>
            <p:cNvPr id="30" name="AutoShape 7"/>
            <p:cNvSpPr/>
            <p:nvPr/>
          </p:nvSpPr>
          <p:spPr>
            <a:xfrm>
              <a:off x="8879110" y="655129"/>
              <a:ext cx="575977" cy="576167"/>
            </a:xfrm>
            <a:prstGeom prst="ellipse">
              <a:avLst/>
            </a:prstGeom>
            <a:solidFill>
              <a:srgbClr val="F79600">
                <a:alpha val="100000"/>
              </a:srgbClr>
            </a:solidFill>
          </p:spPr>
        </p:sp>
        <p:sp>
          <p:nvSpPr>
            <p:cNvPr id="31"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2" name="Group 9"/>
          <p:cNvGrpSpPr/>
          <p:nvPr/>
        </p:nvGrpSpPr>
        <p:grpSpPr>
          <a:xfrm>
            <a:off x="9743123" y="654558"/>
            <a:ext cx="577025" cy="577215"/>
            <a:chOff x="9743123" y="654558"/>
            <a:chExt cx="577025" cy="577215"/>
          </a:xfrm>
        </p:grpSpPr>
        <p:sp>
          <p:nvSpPr>
            <p:cNvPr id="33" name="AutoShape 10"/>
            <p:cNvSpPr/>
            <p:nvPr/>
          </p:nvSpPr>
          <p:spPr>
            <a:xfrm>
              <a:off x="9743123" y="654558"/>
              <a:ext cx="577025" cy="577215"/>
            </a:xfrm>
            <a:prstGeom prst="ellipse">
              <a:avLst/>
            </a:prstGeom>
            <a:solidFill>
              <a:srgbClr val="7F7F7F">
                <a:alpha val="100000"/>
              </a:srgbClr>
            </a:solidFill>
          </p:spPr>
        </p:sp>
        <p:sp>
          <p:nvSpPr>
            <p:cNvPr id="34"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5" name="Group 12"/>
          <p:cNvGrpSpPr/>
          <p:nvPr/>
        </p:nvGrpSpPr>
        <p:grpSpPr>
          <a:xfrm>
            <a:off x="7151180" y="654558"/>
            <a:ext cx="577025" cy="577215"/>
            <a:chOff x="7151180" y="654558"/>
            <a:chExt cx="577025" cy="577215"/>
          </a:xfrm>
        </p:grpSpPr>
        <p:sp>
          <p:nvSpPr>
            <p:cNvPr id="36" name="AutoShape 13"/>
            <p:cNvSpPr/>
            <p:nvPr/>
          </p:nvSpPr>
          <p:spPr>
            <a:xfrm>
              <a:off x="7151180" y="654558"/>
              <a:ext cx="577025" cy="577215"/>
            </a:xfrm>
            <a:prstGeom prst="ellipse">
              <a:avLst/>
            </a:prstGeom>
            <a:solidFill>
              <a:srgbClr val="1369B2">
                <a:alpha val="100000"/>
              </a:srgbClr>
            </a:solidFill>
          </p:spPr>
        </p:sp>
        <p:sp>
          <p:nvSpPr>
            <p:cNvPr id="37"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8" name="Group 15"/>
          <p:cNvGrpSpPr/>
          <p:nvPr/>
        </p:nvGrpSpPr>
        <p:grpSpPr>
          <a:xfrm>
            <a:off x="8015192" y="654558"/>
            <a:ext cx="577025" cy="577215"/>
            <a:chOff x="8015192" y="654558"/>
            <a:chExt cx="577025" cy="577215"/>
          </a:xfrm>
        </p:grpSpPr>
        <p:sp>
          <p:nvSpPr>
            <p:cNvPr id="39" name="AutoShape 16"/>
            <p:cNvSpPr/>
            <p:nvPr/>
          </p:nvSpPr>
          <p:spPr>
            <a:xfrm>
              <a:off x="8015192" y="654558"/>
              <a:ext cx="577025" cy="577215"/>
            </a:xfrm>
            <a:prstGeom prst="ellipse">
              <a:avLst/>
            </a:prstGeom>
            <a:solidFill>
              <a:srgbClr val="3992DB">
                <a:alpha val="100000"/>
              </a:srgbClr>
            </a:solidFill>
          </p:spPr>
        </p:sp>
        <p:sp>
          <p:nvSpPr>
            <p:cNvPr id="40"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41"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rPr>
              <a:t>内置函数</a:t>
            </a:r>
            <a:endParaRPr lang="en-US" sz="3200" b="1" dirty="0">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grpSp>
        <p:nvGrpSpPr>
          <p:cNvPr id="500042" name="Group 2"/>
          <p:cNvGrpSpPr/>
          <p:nvPr/>
        </p:nvGrpSpPr>
        <p:grpSpPr>
          <a:xfrm>
            <a:off x="0" y="2202942"/>
            <a:ext cx="12190380" cy="2420302"/>
            <a:chOff x="0" y="2202942"/>
            <a:chExt cx="12190380" cy="2420302"/>
          </a:xfrm>
        </p:grpSpPr>
        <p:sp>
          <p:nvSpPr>
            <p:cNvPr id="500044" name="AutoShape 3"/>
            <p:cNvSpPr/>
            <p:nvPr/>
          </p:nvSpPr>
          <p:spPr>
            <a:xfrm>
              <a:off x="3292793" y="2202942"/>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5" name="AutoShape 4"/>
            <p:cNvSpPr/>
            <p:nvPr/>
          </p:nvSpPr>
          <p:spPr>
            <a:xfrm flipV="1">
              <a:off x="91535" y="3518630"/>
              <a:ext cx="1100328" cy="1104614"/>
            </a:xfrm>
            <a:prstGeom prst="triangle">
              <a:avLst>
                <a:gd name="adj" fmla="val 50000"/>
              </a:avLst>
            </a:prstGeom>
            <a:solidFill>
              <a:srgbClr val="5D626A">
                <a:alpha val="100000"/>
              </a:srgbClr>
            </a:solidFill>
          </p:spPr>
          <p:txBody>
            <a:bodyPr vert="horz" wrap="square" lIns="68580" tIns="34290" rIns="68580" bIns="34290" rtlCol="0" anchor="ctr" anchorCtr="0">
              <a:noAutofit/>
            </a:bodyPr>
            <a:lstStyle/>
            <a:p>
              <a:pPr algn="ctr">
                <a:defRPr/>
              </a:pPr>
              <a:endParaRPr lang="en-US" sz="1100"/>
            </a:p>
          </p:txBody>
        </p:sp>
        <p:sp>
          <p:nvSpPr>
            <p:cNvPr id="500046" name="AutoShape 5"/>
            <p:cNvSpPr/>
            <p:nvPr/>
          </p:nvSpPr>
          <p:spPr>
            <a:xfrm>
              <a:off x="0" y="2462498"/>
              <a:ext cx="12190380" cy="1896046"/>
            </a:xfrm>
            <a:prstGeom prst="rect">
              <a:avLst/>
            </a:prstGeom>
            <a:solidFill>
              <a:srgbClr val="F2F2F2">
                <a:alpha val="100000"/>
              </a:srgbClr>
            </a:solidFill>
          </p:spPr>
          <p:txBody>
            <a:bodyPr vert="horz" wrap="square" lIns="68580" tIns="34290" rIns="68580" bIns="34290" rtlCol="0" anchor="ctr" anchorCtr="0">
              <a:noAutofit/>
            </a:bodyPr>
            <a:lstStyle/>
            <a:p>
              <a:pPr algn="ctr">
                <a:defRPr/>
              </a:pPr>
              <a:endParaRPr lang="en-US" sz="1100"/>
            </a:p>
          </p:txBody>
        </p:sp>
        <p:sp>
          <p:nvSpPr>
            <p:cNvPr id="500047" name="AutoShape 6"/>
            <p:cNvSpPr/>
            <p:nvPr/>
          </p:nvSpPr>
          <p:spPr>
            <a:xfrm>
              <a:off x="638842" y="2203799"/>
              <a:ext cx="3208877" cy="2413540"/>
            </a:xfrm>
            <a:prstGeom prst="parallelogram">
              <a:avLst>
                <a:gd name="adj" fmla="val 48207"/>
              </a:avLst>
            </a:prstGeom>
            <a:solidFill>
              <a:srgbClr val="1369B2">
                <a:alpha val="100000"/>
              </a:srgbClr>
            </a:solidFill>
          </p:spPr>
          <p:txBody>
            <a:bodyPr vert="horz" wrap="square" lIns="68580" tIns="34290" rIns="68580" bIns="34290" rtlCol="0" anchor="ctr" anchorCtr="0">
              <a:noAutofit/>
            </a:bodyPr>
            <a:lstStyle/>
            <a:p>
              <a:pPr algn="ctr">
                <a:defRPr/>
              </a:pPr>
              <a:endParaRPr lang="en-US" sz="1100"/>
            </a:p>
          </p:txBody>
        </p:sp>
      </p:grpSp>
      <p:grpSp>
        <p:nvGrpSpPr>
          <p:cNvPr id="500007" name="Group 7"/>
          <p:cNvGrpSpPr/>
          <p:nvPr/>
        </p:nvGrpSpPr>
        <p:grpSpPr>
          <a:xfrm>
            <a:off x="7919180" y="1700117"/>
            <a:ext cx="575977" cy="577215"/>
            <a:chOff x="7919180" y="1700117"/>
            <a:chExt cx="575977" cy="577215"/>
          </a:xfrm>
        </p:grpSpPr>
        <p:sp>
          <p:nvSpPr>
            <p:cNvPr id="500014" name="AutoShape 8"/>
            <p:cNvSpPr/>
            <p:nvPr/>
          </p:nvSpPr>
          <p:spPr>
            <a:xfrm>
              <a:off x="7919180" y="1700117"/>
              <a:ext cx="575977"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19" name="Freeform 9"/>
            <p:cNvSpPr/>
            <p:nvPr/>
          </p:nvSpPr>
          <p:spPr>
            <a:xfrm>
              <a:off x="8047291" y="1821656"/>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8" name="Group 10"/>
          <p:cNvGrpSpPr/>
          <p:nvPr/>
        </p:nvGrpSpPr>
        <p:grpSpPr>
          <a:xfrm>
            <a:off x="6191250" y="1700689"/>
            <a:ext cx="575977" cy="576167"/>
            <a:chOff x="6191250" y="1700689"/>
            <a:chExt cx="575977" cy="576167"/>
          </a:xfrm>
        </p:grpSpPr>
        <p:sp>
          <p:nvSpPr>
            <p:cNvPr id="500017" name="AutoShape 11"/>
            <p:cNvSpPr/>
            <p:nvPr/>
          </p:nvSpPr>
          <p:spPr>
            <a:xfrm>
              <a:off x="6191250" y="1700689"/>
              <a:ext cx="575977" cy="576167"/>
            </a:xfrm>
            <a:prstGeom prst="ellipse">
              <a:avLst/>
            </a:prstGeom>
            <a:solidFill>
              <a:srgbClr val="F79600">
                <a:alpha val="100000"/>
              </a:srgbClr>
            </a:solidFill>
          </p:spPr>
          <p:txBody>
            <a:bodyPr vert="horz" wrap="square" lIns="91440" tIns="45720" rIns="91440" bIns="45720" rtlCol="0" anchor="ctr" anchorCtr="0">
              <a:noAutofit/>
            </a:bodyPr>
            <a:lstStyle/>
            <a:p>
              <a:pPr algn="ctr">
                <a:defRPr/>
              </a:pPr>
              <a:endParaRPr lang="en-US" sz="1100"/>
            </a:p>
          </p:txBody>
        </p:sp>
        <p:sp>
          <p:nvSpPr>
            <p:cNvPr id="500020" name="Freeform 12"/>
            <p:cNvSpPr/>
            <p:nvPr/>
          </p:nvSpPr>
          <p:spPr>
            <a:xfrm>
              <a:off x="6328600" y="1822799"/>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09" name="Group 13"/>
          <p:cNvGrpSpPr/>
          <p:nvPr/>
        </p:nvGrpSpPr>
        <p:grpSpPr>
          <a:xfrm>
            <a:off x="7055168" y="1700117"/>
            <a:ext cx="577025" cy="577215"/>
            <a:chOff x="7055168" y="1700117"/>
            <a:chExt cx="577025" cy="577215"/>
          </a:xfrm>
        </p:grpSpPr>
        <p:sp>
          <p:nvSpPr>
            <p:cNvPr id="500025" name="AutoShape 14"/>
            <p:cNvSpPr/>
            <p:nvPr/>
          </p:nvSpPr>
          <p:spPr>
            <a:xfrm>
              <a:off x="7055168" y="1700117"/>
              <a:ext cx="577025" cy="577215"/>
            </a:xfrm>
            <a:prstGeom prst="ellipse">
              <a:avLst/>
            </a:prstGeom>
            <a:solidFill>
              <a:srgbClr val="7F7F7F">
                <a:alpha val="100000"/>
              </a:srgbClr>
            </a:solidFill>
          </p:spPr>
          <p:txBody>
            <a:bodyPr vert="horz" wrap="square" lIns="91440" tIns="45720" rIns="91440" bIns="45720" rtlCol="0" anchor="ctr" anchorCtr="0">
              <a:noAutofit/>
            </a:bodyPr>
            <a:lstStyle/>
            <a:p>
              <a:pPr algn="ctr">
                <a:defRPr/>
              </a:pPr>
              <a:endParaRPr lang="en-US" sz="1100"/>
            </a:p>
          </p:txBody>
        </p:sp>
        <p:sp>
          <p:nvSpPr>
            <p:cNvPr id="500021" name="Freeform 15"/>
            <p:cNvSpPr/>
            <p:nvPr/>
          </p:nvSpPr>
          <p:spPr>
            <a:xfrm>
              <a:off x="7212902" y="1837372"/>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0" name="Group 16"/>
          <p:cNvGrpSpPr/>
          <p:nvPr/>
        </p:nvGrpSpPr>
        <p:grpSpPr>
          <a:xfrm>
            <a:off x="4463224" y="1700117"/>
            <a:ext cx="577025" cy="577215"/>
            <a:chOff x="4463224" y="1700117"/>
            <a:chExt cx="577025" cy="577215"/>
          </a:xfrm>
        </p:grpSpPr>
        <p:sp>
          <p:nvSpPr>
            <p:cNvPr id="500011" name="AutoShape 17"/>
            <p:cNvSpPr/>
            <p:nvPr/>
          </p:nvSpPr>
          <p:spPr>
            <a:xfrm>
              <a:off x="4463224" y="1700117"/>
              <a:ext cx="577025" cy="577215"/>
            </a:xfrm>
            <a:prstGeom prst="ellipse">
              <a:avLst/>
            </a:prstGeom>
            <a:solidFill>
              <a:srgbClr val="1369B2">
                <a:alpha val="100000"/>
              </a:srgbClr>
            </a:solidFill>
          </p:spPr>
          <p:txBody>
            <a:bodyPr vert="horz" wrap="square" lIns="91440" tIns="45720" rIns="91440" bIns="45720" rtlCol="0" anchor="ctr" anchorCtr="0">
              <a:noAutofit/>
            </a:bodyPr>
            <a:lstStyle/>
            <a:p>
              <a:pPr algn="ctr">
                <a:defRPr/>
              </a:pPr>
              <a:endParaRPr lang="en-US" sz="1100"/>
            </a:p>
          </p:txBody>
        </p:sp>
        <p:sp>
          <p:nvSpPr>
            <p:cNvPr id="500022" name="Freeform 18"/>
            <p:cNvSpPr/>
            <p:nvPr/>
          </p:nvSpPr>
          <p:spPr>
            <a:xfrm>
              <a:off x="4585906" y="1848231"/>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grpSp>
        <p:nvGrpSpPr>
          <p:cNvPr id="500012" name="Group 19"/>
          <p:cNvGrpSpPr/>
          <p:nvPr/>
        </p:nvGrpSpPr>
        <p:grpSpPr>
          <a:xfrm>
            <a:off x="5327237" y="1700117"/>
            <a:ext cx="577025" cy="577215"/>
            <a:chOff x="5327237" y="1700117"/>
            <a:chExt cx="577025" cy="577215"/>
          </a:xfrm>
        </p:grpSpPr>
        <p:sp>
          <p:nvSpPr>
            <p:cNvPr id="500024" name="AutoShape 20"/>
            <p:cNvSpPr/>
            <p:nvPr/>
          </p:nvSpPr>
          <p:spPr>
            <a:xfrm>
              <a:off x="5327237" y="1700117"/>
              <a:ext cx="577025" cy="577215"/>
            </a:xfrm>
            <a:prstGeom prst="ellipse">
              <a:avLst/>
            </a:prstGeom>
            <a:solidFill>
              <a:srgbClr val="3992DB">
                <a:alpha val="100000"/>
              </a:srgbClr>
            </a:solidFill>
          </p:spPr>
          <p:txBody>
            <a:bodyPr vert="horz" wrap="square" lIns="91440" tIns="45720" rIns="91440" bIns="45720" rtlCol="0" anchor="ctr" anchorCtr="0">
              <a:noAutofit/>
            </a:bodyPr>
            <a:lstStyle/>
            <a:p>
              <a:pPr algn="ctr">
                <a:defRPr/>
              </a:pPr>
              <a:endParaRPr lang="en-US" sz="1100"/>
            </a:p>
          </p:txBody>
        </p:sp>
        <p:sp>
          <p:nvSpPr>
            <p:cNvPr id="500023" name="Freeform 21"/>
            <p:cNvSpPr/>
            <p:nvPr/>
          </p:nvSpPr>
          <p:spPr>
            <a:xfrm>
              <a:off x="5462683" y="1822799"/>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txBody>
            <a:bodyPr vert="horz" wrap="none" rtlCol="0" anchor="ctr" anchorCtr="0">
              <a:noAutofit/>
            </a:bodyPr>
            <a:lstStyle/>
            <a:p>
              <a:pPr algn="l">
                <a:defRPr/>
              </a:pPr>
              <a:endParaRPr lang="en-US" sz="1100"/>
            </a:p>
          </p:txBody>
        </p:sp>
      </p:grpSp>
      <p:pic>
        <p:nvPicPr>
          <p:cNvPr id="500004" name="Picture 22"/>
          <p:cNvPicPr>
            <a:picLocks noChangeAspect="1"/>
          </p:cNvPicPr>
          <p:nvPr/>
        </p:nvPicPr>
        <p:blipFill>
          <a:blip r:embed="rId1"/>
          <a:srcRect/>
          <a:stretch>
            <a:fillRect/>
          </a:stretch>
        </p:blipFill>
        <p:spPr>
          <a:xfrm>
            <a:off x="9165590" y="6196330"/>
            <a:ext cx="3020695" cy="662940"/>
          </a:xfrm>
          <a:prstGeom prst="rect">
            <a:avLst/>
          </a:prstGeom>
        </p:spPr>
      </p:pic>
      <p:sp>
        <p:nvSpPr>
          <p:cNvPr id="500049" name="TextBox 23"/>
          <p:cNvSpPr txBox="1"/>
          <p:nvPr/>
        </p:nvSpPr>
        <p:spPr>
          <a:xfrm>
            <a:off x="3970020" y="3014345"/>
            <a:ext cx="4359275" cy="829945"/>
          </a:xfrm>
          <a:prstGeom prst="rect">
            <a:avLst/>
          </a:prstGeom>
          <a:noFill/>
        </p:spPr>
        <p:txBody>
          <a:bodyPr vert="horz" wrap="square" lIns="91440" tIns="45720" rIns="91440" bIns="45720" rtlCol="0" anchor="t" anchorCtr="0">
            <a:normAutofit/>
          </a:bodyPr>
          <a:lstStyle/>
          <a:p>
            <a:pPr algn="l">
              <a:lnSpc>
                <a:spcPct val="100000"/>
              </a:lnSpc>
            </a:pPr>
            <a:r>
              <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rPr>
              <a:t>本章小结</a:t>
            </a:r>
            <a:endParaRPr lang="en-US" sz="4500" b="1">
              <a:solidFill>
                <a:srgbClr val="595959">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cxnSp>
        <p:nvCxnSpPr>
          <p:cNvPr id="2" name="Connector 2"/>
          <p:cNvCxnSpPr/>
          <p:nvPr/>
        </p:nvCxnSpPr>
        <p:spPr>
          <a:xfrm>
            <a:off x="984634" y="1413103"/>
            <a:ext cx="10198475" cy="0"/>
          </a:xfrm>
          <a:prstGeom prst="line">
            <a:avLst/>
          </a:prstGeom>
          <a:ln w="9525">
            <a:solidFill>
              <a:srgbClr val="005DA2">
                <a:alpha val="100000"/>
              </a:srgbClr>
            </a:solidFill>
            <a:prstDash val="solid"/>
            <a:headEnd type="none"/>
            <a:tailEnd type="none"/>
          </a:ln>
        </p:spPr>
      </p:cxnSp>
      <p:pic>
        <p:nvPicPr>
          <p:cNvPr id="300003" name="Picture 9"/>
          <p:cNvPicPr>
            <a:picLocks noChangeAspect="1"/>
          </p:cNvPicPr>
          <p:nvPr/>
        </p:nvPicPr>
        <p:blipFill>
          <a:blip r:embed="rId1"/>
          <a:srcRect/>
          <a:stretch>
            <a:fillRect/>
          </a:stretch>
        </p:blipFill>
        <p:spPr>
          <a:xfrm>
            <a:off x="9107170" y="6221730"/>
            <a:ext cx="2985770" cy="591820"/>
          </a:xfrm>
          <a:prstGeom prst="rect">
            <a:avLst/>
          </a:prstGeom>
        </p:spPr>
      </p:pic>
      <p:sp>
        <p:nvSpPr>
          <p:cNvPr id="10" name="TextBox 10"/>
          <p:cNvSpPr txBox="1"/>
          <p:nvPr/>
        </p:nvSpPr>
        <p:spPr>
          <a:xfrm>
            <a:off x="1021715" y="1666875"/>
            <a:ext cx="10232390" cy="4199890"/>
          </a:xfrm>
          <a:prstGeom prst="rect">
            <a:avLst/>
          </a:prstGeom>
        </p:spPr>
        <p:txBody>
          <a:bodyPr vert="horz" wrap="square" lIns="123825" tIns="123825" rIns="57150" bIns="123825" rtlCol="0" anchor="t" anchorCtr="0"/>
          <a:lstStyle/>
          <a:p>
            <a:pPr indent="266700" algn="just" defTabSz="266700" fontAlgn="auto">
              <a:lnSpc>
                <a:spcPct val="100000"/>
              </a:lnSpc>
              <a:spcBef>
                <a:spcPct val="0"/>
              </a:spcBef>
              <a:spcAft>
                <a:spcPct val="0"/>
              </a:spcAft>
            </a:pPr>
            <a:r>
              <a:rPr lang="en-US">
                <a:latin typeface="微软雅黑" panose="020B0503020204020204" charset="-122"/>
                <a:ea typeface="微软雅黑" panose="020B0503020204020204" charset="-122"/>
                <a:cs typeface="微软雅黑" panose="020B0503020204020204" charset="-122"/>
                <a:sym typeface="+mn-ea"/>
              </a:rPr>
              <a:t>MySQL</a:t>
            </a:r>
            <a:r>
              <a:rPr lang="zh-CN">
                <a:latin typeface="微软雅黑" panose="020B0503020204020204" charset="-122"/>
                <a:ea typeface="微软雅黑" panose="020B0503020204020204" charset="-122"/>
                <a:cs typeface="微软雅黑" panose="020B0503020204020204" charset="-122"/>
                <a:sym typeface="+mn-ea"/>
              </a:rPr>
              <a:t>数据库编程是通过使用</a:t>
            </a:r>
            <a:r>
              <a:rPr lang="en-US">
                <a:latin typeface="微软雅黑" panose="020B0503020204020204" charset="-122"/>
                <a:ea typeface="微软雅黑" panose="020B0503020204020204" charset="-122"/>
                <a:cs typeface="微软雅黑" panose="020B0503020204020204" charset="-122"/>
                <a:sym typeface="+mn-ea"/>
              </a:rPr>
              <a:t>MySQL</a:t>
            </a:r>
            <a:r>
              <a:rPr lang="zh-CN">
                <a:latin typeface="微软雅黑" panose="020B0503020204020204" charset="-122"/>
                <a:ea typeface="微软雅黑" panose="020B0503020204020204" charset="-122"/>
                <a:cs typeface="微软雅黑" panose="020B0503020204020204" charset="-122"/>
                <a:sym typeface="+mn-ea"/>
              </a:rPr>
              <a:t>数据库管理系统进行交互和操作数据库的过程。它涵盖了使用</a:t>
            </a:r>
            <a:r>
              <a:rPr lang="en-US">
                <a:latin typeface="微软雅黑" panose="020B0503020204020204" charset="-122"/>
                <a:ea typeface="微软雅黑" panose="020B0503020204020204" charset="-122"/>
                <a:cs typeface="微软雅黑" panose="020B0503020204020204" charset="-122"/>
                <a:sym typeface="+mn-ea"/>
              </a:rPr>
              <a:t>SQL</a:t>
            </a:r>
            <a:r>
              <a:rPr lang="zh-CN">
                <a:latin typeface="微软雅黑" panose="020B0503020204020204" charset="-122"/>
                <a:ea typeface="微软雅黑" panose="020B0503020204020204" charset="-122"/>
                <a:cs typeface="微软雅黑" panose="020B0503020204020204" charset="-122"/>
                <a:sym typeface="+mn-ea"/>
              </a:rPr>
              <a:t>语言进行数据查询、插入、更新和删除操作，以及使用编程语言（如</a:t>
            </a:r>
            <a:r>
              <a:rPr lang="en-US">
                <a:latin typeface="微软雅黑" panose="020B0503020204020204" charset="-122"/>
                <a:ea typeface="微软雅黑" panose="020B0503020204020204" charset="-122"/>
                <a:cs typeface="微软雅黑" panose="020B0503020204020204" charset="-122"/>
                <a:sym typeface="+mn-ea"/>
              </a:rPr>
              <a:t>Python</a:t>
            </a:r>
            <a:r>
              <a:rPr lang="zh-CN">
                <a:latin typeface="微软雅黑" panose="020B0503020204020204" charset="-122"/>
                <a:ea typeface="微软雅黑" panose="020B0503020204020204" charset="-122"/>
                <a:cs typeface="微软雅黑" panose="020B0503020204020204" charset="-122"/>
                <a:sym typeface="+mn-ea"/>
              </a:rPr>
              <a:t>、</a:t>
            </a:r>
            <a:r>
              <a:rPr lang="en-US">
                <a:latin typeface="微软雅黑" panose="020B0503020204020204" charset="-122"/>
                <a:ea typeface="微软雅黑" panose="020B0503020204020204" charset="-122"/>
                <a:cs typeface="微软雅黑" panose="020B0503020204020204" charset="-122"/>
                <a:sym typeface="+mn-ea"/>
              </a:rPr>
              <a:t>Java</a:t>
            </a:r>
            <a:r>
              <a:rPr lang="zh-CN">
                <a:latin typeface="微软雅黑" panose="020B0503020204020204" charset="-122"/>
                <a:ea typeface="微软雅黑" panose="020B0503020204020204" charset="-122"/>
                <a:cs typeface="微软雅黑" panose="020B0503020204020204" charset="-122"/>
                <a:sym typeface="+mn-ea"/>
              </a:rPr>
              <a:t>、</a:t>
            </a:r>
            <a:r>
              <a:rPr lang="en-US">
                <a:latin typeface="微软雅黑" panose="020B0503020204020204" charset="-122"/>
                <a:ea typeface="微软雅黑" panose="020B0503020204020204" charset="-122"/>
                <a:cs typeface="微软雅黑" panose="020B0503020204020204" charset="-122"/>
                <a:sym typeface="+mn-ea"/>
              </a:rPr>
              <a:t>PHP</a:t>
            </a:r>
            <a:r>
              <a:rPr lang="zh-CN">
                <a:latin typeface="微软雅黑" panose="020B0503020204020204" charset="-122"/>
                <a:ea typeface="微软雅黑" panose="020B0503020204020204" charset="-122"/>
                <a:cs typeface="微软雅黑" panose="020B0503020204020204" charset="-122"/>
                <a:sym typeface="+mn-ea"/>
              </a:rPr>
              <a:t>等）与</a:t>
            </a:r>
            <a:r>
              <a:rPr lang="en-US">
                <a:latin typeface="微软雅黑" panose="020B0503020204020204" charset="-122"/>
                <a:ea typeface="微软雅黑" panose="020B0503020204020204" charset="-122"/>
                <a:cs typeface="微软雅黑" panose="020B0503020204020204" charset="-122"/>
                <a:sym typeface="+mn-ea"/>
              </a:rPr>
              <a:t>MySQL</a:t>
            </a:r>
            <a:r>
              <a:rPr lang="zh-CN">
                <a:latin typeface="微软雅黑" panose="020B0503020204020204" charset="-122"/>
                <a:ea typeface="微软雅黑" panose="020B0503020204020204" charset="-122"/>
                <a:cs typeface="微软雅黑" panose="020B0503020204020204" charset="-122"/>
                <a:sym typeface="+mn-ea"/>
              </a:rPr>
              <a:t>数据库进行连接和交互的方法。</a:t>
            </a:r>
            <a:endParaRPr lang="zh-CN">
              <a:latin typeface="微软雅黑" panose="020B0503020204020204" charset="-122"/>
              <a:ea typeface="微软雅黑" panose="020B0503020204020204" charset="-122"/>
              <a:cs typeface="微软雅黑" panose="020B0503020204020204" charset="-122"/>
            </a:endParaRPr>
          </a:p>
          <a:p>
            <a:pPr indent="266700" algn="just" defTabSz="266700" fontAlgn="auto">
              <a:lnSpc>
                <a:spcPct val="100000"/>
              </a:lnSpc>
              <a:spcBef>
                <a:spcPct val="0"/>
              </a:spcBef>
              <a:spcAft>
                <a:spcPct val="0"/>
              </a:spcAft>
            </a:pPr>
            <a:r>
              <a:rPr lang="zh-CN">
                <a:latin typeface="微软雅黑" panose="020B0503020204020204" charset="-122"/>
                <a:ea typeface="微软雅黑" panose="020B0503020204020204" charset="-122"/>
                <a:cs typeface="微软雅黑" panose="020B0503020204020204" charset="-122"/>
                <a:sym typeface="+mn-ea"/>
              </a:rPr>
              <a:t>在</a:t>
            </a:r>
            <a:r>
              <a:rPr lang="en-US">
                <a:latin typeface="微软雅黑" panose="020B0503020204020204" charset="-122"/>
                <a:ea typeface="微软雅黑" panose="020B0503020204020204" charset="-122"/>
                <a:cs typeface="微软雅黑" panose="020B0503020204020204" charset="-122"/>
                <a:sym typeface="+mn-ea"/>
              </a:rPr>
              <a:t>MySQL</a:t>
            </a:r>
            <a:r>
              <a:rPr lang="zh-CN">
                <a:latin typeface="微软雅黑" panose="020B0503020204020204" charset="-122"/>
                <a:ea typeface="微软雅黑" panose="020B0503020204020204" charset="-122"/>
                <a:cs typeface="微软雅黑" panose="020B0503020204020204" charset="-122"/>
                <a:sym typeface="+mn-ea"/>
              </a:rPr>
              <a:t>数据库编程中，你可以执行以下操作：</a:t>
            </a:r>
            <a:endParaRPr lang="zh-CN">
              <a:latin typeface="微软雅黑" panose="020B0503020204020204" charset="-122"/>
              <a:ea typeface="微软雅黑" panose="020B0503020204020204" charset="-122"/>
              <a:cs typeface="微软雅黑" panose="020B0503020204020204" charset="-122"/>
            </a:endParaRPr>
          </a:p>
          <a:p>
            <a:pPr indent="266700" algn="just" defTabSz="266700" fontAlgn="auto">
              <a:lnSpc>
                <a:spcPct val="100000"/>
              </a:lnSpc>
              <a:spcBef>
                <a:spcPct val="0"/>
              </a:spcBef>
              <a:spcAft>
                <a:spcPct val="0"/>
              </a:spcAft>
            </a:pPr>
            <a:r>
              <a:rPr lang="en-US">
                <a:latin typeface="微软雅黑" panose="020B0503020204020204" charset="-122"/>
                <a:ea typeface="微软雅黑" panose="020B0503020204020204" charset="-122"/>
                <a:cs typeface="微软雅黑" panose="020B0503020204020204" charset="-122"/>
                <a:sym typeface="+mn-ea"/>
              </a:rPr>
              <a:t>1.</a:t>
            </a:r>
            <a:r>
              <a:rPr lang="zh-CN">
                <a:latin typeface="微软雅黑" panose="020B0503020204020204" charset="-122"/>
                <a:ea typeface="微软雅黑" panose="020B0503020204020204" charset="-122"/>
                <a:cs typeface="微软雅黑" panose="020B0503020204020204" charset="-122"/>
                <a:sym typeface="+mn-ea"/>
              </a:rPr>
              <a:t>连接到</a:t>
            </a:r>
            <a:r>
              <a:rPr lang="en-US">
                <a:latin typeface="微软雅黑" panose="020B0503020204020204" charset="-122"/>
                <a:ea typeface="微软雅黑" panose="020B0503020204020204" charset="-122"/>
                <a:cs typeface="微软雅黑" panose="020B0503020204020204" charset="-122"/>
                <a:sym typeface="+mn-ea"/>
              </a:rPr>
              <a:t>MySQL</a:t>
            </a:r>
            <a:r>
              <a:rPr lang="zh-CN">
                <a:latin typeface="微软雅黑" panose="020B0503020204020204" charset="-122"/>
                <a:ea typeface="微软雅黑" panose="020B0503020204020204" charset="-122"/>
                <a:cs typeface="微软雅黑" panose="020B0503020204020204" charset="-122"/>
                <a:sym typeface="+mn-ea"/>
              </a:rPr>
              <a:t>数据库：使用编程语言提供的</a:t>
            </a:r>
            <a:r>
              <a:rPr lang="en-US">
                <a:latin typeface="微软雅黑" panose="020B0503020204020204" charset="-122"/>
                <a:ea typeface="微软雅黑" panose="020B0503020204020204" charset="-122"/>
                <a:cs typeface="微软雅黑" panose="020B0503020204020204" charset="-122"/>
                <a:sym typeface="+mn-ea"/>
              </a:rPr>
              <a:t>MySQL</a:t>
            </a:r>
            <a:r>
              <a:rPr lang="zh-CN">
                <a:latin typeface="微软雅黑" panose="020B0503020204020204" charset="-122"/>
                <a:ea typeface="微软雅黑" panose="020B0503020204020204" charset="-122"/>
                <a:cs typeface="微软雅黑" panose="020B0503020204020204" charset="-122"/>
                <a:sym typeface="+mn-ea"/>
              </a:rPr>
              <a:t>连接库，如</a:t>
            </a:r>
            <a:r>
              <a:rPr lang="en-US">
                <a:latin typeface="微软雅黑" panose="020B0503020204020204" charset="-122"/>
                <a:ea typeface="微软雅黑" panose="020B0503020204020204" charset="-122"/>
                <a:cs typeface="微软雅黑" panose="020B0503020204020204" charset="-122"/>
                <a:sym typeface="+mn-ea"/>
              </a:rPr>
              <a:t>mysql-connector-python</a:t>
            </a:r>
            <a:r>
              <a:rPr lang="zh-CN">
                <a:latin typeface="微软雅黑" panose="020B0503020204020204" charset="-122"/>
                <a:ea typeface="微软雅黑" panose="020B0503020204020204" charset="-122"/>
                <a:cs typeface="微软雅黑" panose="020B0503020204020204" charset="-122"/>
                <a:sym typeface="+mn-ea"/>
              </a:rPr>
              <a:t>、</a:t>
            </a:r>
            <a:r>
              <a:rPr lang="en-US">
                <a:latin typeface="微软雅黑" panose="020B0503020204020204" charset="-122"/>
                <a:ea typeface="微软雅黑" panose="020B0503020204020204" charset="-122"/>
                <a:cs typeface="微软雅黑" panose="020B0503020204020204" charset="-122"/>
                <a:sym typeface="+mn-ea"/>
              </a:rPr>
              <a:t>JDBC</a:t>
            </a:r>
            <a:r>
              <a:rPr lang="zh-CN">
                <a:latin typeface="微软雅黑" panose="020B0503020204020204" charset="-122"/>
                <a:ea typeface="微软雅黑" panose="020B0503020204020204" charset="-122"/>
                <a:cs typeface="微软雅黑" panose="020B0503020204020204" charset="-122"/>
                <a:sym typeface="+mn-ea"/>
              </a:rPr>
              <a:t>等，连接到</a:t>
            </a:r>
            <a:r>
              <a:rPr lang="en-US">
                <a:latin typeface="微软雅黑" panose="020B0503020204020204" charset="-122"/>
                <a:ea typeface="微软雅黑" panose="020B0503020204020204" charset="-122"/>
                <a:cs typeface="微软雅黑" panose="020B0503020204020204" charset="-122"/>
                <a:sym typeface="+mn-ea"/>
              </a:rPr>
              <a:t>MySQL</a:t>
            </a:r>
            <a:r>
              <a:rPr lang="zh-CN">
                <a:latin typeface="微软雅黑" panose="020B0503020204020204" charset="-122"/>
                <a:ea typeface="微软雅黑" panose="020B0503020204020204" charset="-122"/>
                <a:cs typeface="微软雅黑" panose="020B0503020204020204" charset="-122"/>
                <a:sym typeface="+mn-ea"/>
              </a:rPr>
              <a:t>数据库。</a:t>
            </a:r>
            <a:endParaRPr lang="zh-CN">
              <a:latin typeface="微软雅黑" panose="020B0503020204020204" charset="-122"/>
              <a:ea typeface="微软雅黑" panose="020B0503020204020204" charset="-122"/>
              <a:cs typeface="微软雅黑" panose="020B0503020204020204" charset="-122"/>
            </a:endParaRPr>
          </a:p>
          <a:p>
            <a:pPr indent="266700" algn="just" defTabSz="266700" fontAlgn="auto">
              <a:lnSpc>
                <a:spcPct val="100000"/>
              </a:lnSpc>
              <a:spcBef>
                <a:spcPct val="0"/>
              </a:spcBef>
              <a:spcAft>
                <a:spcPct val="0"/>
              </a:spcAft>
            </a:pPr>
            <a:r>
              <a:rPr lang="en-US">
                <a:latin typeface="微软雅黑" panose="020B0503020204020204" charset="-122"/>
                <a:ea typeface="微软雅黑" panose="020B0503020204020204" charset="-122"/>
                <a:cs typeface="微软雅黑" panose="020B0503020204020204" charset="-122"/>
                <a:sym typeface="+mn-ea"/>
              </a:rPr>
              <a:t>2.</a:t>
            </a:r>
            <a:r>
              <a:rPr lang="zh-CN">
                <a:latin typeface="微软雅黑" panose="020B0503020204020204" charset="-122"/>
                <a:ea typeface="微软雅黑" panose="020B0503020204020204" charset="-122"/>
                <a:cs typeface="微软雅黑" panose="020B0503020204020204" charset="-122"/>
                <a:sym typeface="+mn-ea"/>
              </a:rPr>
              <a:t>创建数据库和表：使用</a:t>
            </a:r>
            <a:r>
              <a:rPr lang="en-US">
                <a:latin typeface="微软雅黑" panose="020B0503020204020204" charset="-122"/>
                <a:ea typeface="微软雅黑" panose="020B0503020204020204" charset="-122"/>
                <a:cs typeface="微软雅黑" panose="020B0503020204020204" charset="-122"/>
                <a:sym typeface="+mn-ea"/>
              </a:rPr>
              <a:t>SQL</a:t>
            </a:r>
            <a:r>
              <a:rPr lang="zh-CN">
                <a:latin typeface="微软雅黑" panose="020B0503020204020204" charset="-122"/>
                <a:ea typeface="微软雅黑" panose="020B0503020204020204" charset="-122"/>
                <a:cs typeface="微软雅黑" panose="020B0503020204020204" charset="-122"/>
                <a:sym typeface="+mn-ea"/>
              </a:rPr>
              <a:t>语句在</a:t>
            </a:r>
            <a:r>
              <a:rPr lang="en-US">
                <a:latin typeface="微软雅黑" panose="020B0503020204020204" charset="-122"/>
                <a:ea typeface="微软雅黑" panose="020B0503020204020204" charset="-122"/>
                <a:cs typeface="微软雅黑" panose="020B0503020204020204" charset="-122"/>
                <a:sym typeface="+mn-ea"/>
              </a:rPr>
              <a:t>MySQL</a:t>
            </a:r>
            <a:r>
              <a:rPr lang="zh-CN">
                <a:latin typeface="微软雅黑" panose="020B0503020204020204" charset="-122"/>
                <a:ea typeface="微软雅黑" panose="020B0503020204020204" charset="-122"/>
                <a:cs typeface="微软雅黑" panose="020B0503020204020204" charset="-122"/>
                <a:sym typeface="+mn-ea"/>
              </a:rPr>
              <a:t>中创建数据库和表，定义表的结构和字段。</a:t>
            </a:r>
            <a:endParaRPr lang="zh-CN">
              <a:latin typeface="微软雅黑" panose="020B0503020204020204" charset="-122"/>
              <a:ea typeface="微软雅黑" panose="020B0503020204020204" charset="-122"/>
              <a:cs typeface="微软雅黑" panose="020B0503020204020204" charset="-122"/>
            </a:endParaRPr>
          </a:p>
          <a:p>
            <a:pPr indent="266700" algn="just" defTabSz="266700" fontAlgn="auto">
              <a:lnSpc>
                <a:spcPct val="100000"/>
              </a:lnSpc>
              <a:spcBef>
                <a:spcPct val="0"/>
              </a:spcBef>
              <a:spcAft>
                <a:spcPct val="0"/>
              </a:spcAft>
            </a:pPr>
            <a:r>
              <a:rPr lang="en-US">
                <a:latin typeface="微软雅黑" panose="020B0503020204020204" charset="-122"/>
                <a:ea typeface="微软雅黑" panose="020B0503020204020204" charset="-122"/>
                <a:cs typeface="微软雅黑" panose="020B0503020204020204" charset="-122"/>
                <a:sym typeface="+mn-ea"/>
              </a:rPr>
              <a:t>3.</a:t>
            </a:r>
            <a:r>
              <a:rPr lang="zh-CN">
                <a:latin typeface="微软雅黑" panose="020B0503020204020204" charset="-122"/>
                <a:ea typeface="微软雅黑" panose="020B0503020204020204" charset="-122"/>
                <a:cs typeface="微软雅黑" panose="020B0503020204020204" charset="-122"/>
                <a:sym typeface="+mn-ea"/>
              </a:rPr>
              <a:t>插入数据：使用</a:t>
            </a:r>
            <a:r>
              <a:rPr lang="en-US">
                <a:latin typeface="微软雅黑" panose="020B0503020204020204" charset="-122"/>
                <a:ea typeface="微软雅黑" panose="020B0503020204020204" charset="-122"/>
                <a:cs typeface="微软雅黑" panose="020B0503020204020204" charset="-122"/>
                <a:sym typeface="+mn-ea"/>
              </a:rPr>
              <a:t>INSERT</a:t>
            </a:r>
            <a:r>
              <a:rPr lang="zh-CN">
                <a:latin typeface="微软雅黑" panose="020B0503020204020204" charset="-122"/>
                <a:ea typeface="微软雅黑" panose="020B0503020204020204" charset="-122"/>
                <a:cs typeface="微软雅黑" panose="020B0503020204020204" charset="-122"/>
                <a:sym typeface="+mn-ea"/>
              </a:rPr>
              <a:t>语句将数据插入到表中。</a:t>
            </a:r>
            <a:endParaRPr lang="zh-CN">
              <a:latin typeface="微软雅黑" panose="020B0503020204020204" charset="-122"/>
              <a:ea typeface="微软雅黑" panose="020B0503020204020204" charset="-122"/>
              <a:cs typeface="微软雅黑" panose="020B0503020204020204" charset="-122"/>
            </a:endParaRPr>
          </a:p>
          <a:p>
            <a:pPr indent="266700" algn="just" defTabSz="266700" fontAlgn="auto">
              <a:lnSpc>
                <a:spcPct val="100000"/>
              </a:lnSpc>
              <a:spcBef>
                <a:spcPct val="0"/>
              </a:spcBef>
              <a:spcAft>
                <a:spcPct val="0"/>
              </a:spcAft>
            </a:pPr>
            <a:r>
              <a:rPr lang="en-US">
                <a:latin typeface="微软雅黑" panose="020B0503020204020204" charset="-122"/>
                <a:ea typeface="微软雅黑" panose="020B0503020204020204" charset="-122"/>
                <a:cs typeface="微软雅黑" panose="020B0503020204020204" charset="-122"/>
                <a:sym typeface="+mn-ea"/>
              </a:rPr>
              <a:t>4.</a:t>
            </a:r>
            <a:r>
              <a:rPr lang="zh-CN">
                <a:latin typeface="微软雅黑" panose="020B0503020204020204" charset="-122"/>
                <a:ea typeface="微软雅黑" panose="020B0503020204020204" charset="-122"/>
                <a:cs typeface="微软雅黑" panose="020B0503020204020204" charset="-122"/>
                <a:sym typeface="+mn-ea"/>
              </a:rPr>
              <a:t>查询数据：使用</a:t>
            </a:r>
            <a:r>
              <a:rPr lang="en-US">
                <a:latin typeface="微软雅黑" panose="020B0503020204020204" charset="-122"/>
                <a:ea typeface="微软雅黑" panose="020B0503020204020204" charset="-122"/>
                <a:cs typeface="微软雅黑" panose="020B0503020204020204" charset="-122"/>
                <a:sym typeface="+mn-ea"/>
              </a:rPr>
              <a:t>SELECT</a:t>
            </a:r>
            <a:r>
              <a:rPr lang="zh-CN">
                <a:latin typeface="微软雅黑" panose="020B0503020204020204" charset="-122"/>
                <a:ea typeface="微软雅黑" panose="020B0503020204020204" charset="-122"/>
                <a:cs typeface="微软雅黑" panose="020B0503020204020204" charset="-122"/>
                <a:sym typeface="+mn-ea"/>
              </a:rPr>
              <a:t>语句从表中检索数据，可以使用各种条件、排序和限制查询结果。</a:t>
            </a:r>
            <a:endParaRPr lang="zh-CN">
              <a:latin typeface="微软雅黑" panose="020B0503020204020204" charset="-122"/>
              <a:ea typeface="微软雅黑" panose="020B0503020204020204" charset="-122"/>
              <a:cs typeface="微软雅黑" panose="020B0503020204020204" charset="-122"/>
            </a:endParaRPr>
          </a:p>
          <a:p>
            <a:pPr indent="266700" algn="just" defTabSz="266700" fontAlgn="auto">
              <a:lnSpc>
                <a:spcPct val="100000"/>
              </a:lnSpc>
              <a:spcBef>
                <a:spcPct val="0"/>
              </a:spcBef>
              <a:spcAft>
                <a:spcPct val="0"/>
              </a:spcAft>
            </a:pPr>
            <a:r>
              <a:rPr lang="en-US">
                <a:latin typeface="微软雅黑" panose="020B0503020204020204" charset="-122"/>
                <a:ea typeface="微软雅黑" panose="020B0503020204020204" charset="-122"/>
                <a:cs typeface="微软雅黑" panose="020B0503020204020204" charset="-122"/>
                <a:sym typeface="+mn-ea"/>
              </a:rPr>
              <a:t>5.</a:t>
            </a:r>
            <a:r>
              <a:rPr lang="zh-CN">
                <a:latin typeface="微软雅黑" panose="020B0503020204020204" charset="-122"/>
                <a:ea typeface="微软雅黑" panose="020B0503020204020204" charset="-122"/>
                <a:cs typeface="微软雅黑" panose="020B0503020204020204" charset="-122"/>
                <a:sym typeface="+mn-ea"/>
              </a:rPr>
              <a:t>更新数据：使用</a:t>
            </a:r>
            <a:r>
              <a:rPr lang="en-US">
                <a:latin typeface="微软雅黑" panose="020B0503020204020204" charset="-122"/>
                <a:ea typeface="微软雅黑" panose="020B0503020204020204" charset="-122"/>
                <a:cs typeface="微软雅黑" panose="020B0503020204020204" charset="-122"/>
                <a:sym typeface="+mn-ea"/>
              </a:rPr>
              <a:t>UPDATE</a:t>
            </a:r>
            <a:r>
              <a:rPr lang="zh-CN">
                <a:latin typeface="微软雅黑" panose="020B0503020204020204" charset="-122"/>
                <a:ea typeface="微软雅黑" panose="020B0503020204020204" charset="-122"/>
                <a:cs typeface="微软雅黑" panose="020B0503020204020204" charset="-122"/>
                <a:sym typeface="+mn-ea"/>
              </a:rPr>
              <a:t>语句更新表中的数据。</a:t>
            </a:r>
            <a:endParaRPr lang="zh-CN">
              <a:latin typeface="微软雅黑" panose="020B0503020204020204" charset="-122"/>
              <a:ea typeface="微软雅黑" panose="020B0503020204020204" charset="-122"/>
              <a:cs typeface="微软雅黑" panose="020B0503020204020204" charset="-122"/>
            </a:endParaRPr>
          </a:p>
          <a:p>
            <a:pPr indent="266700" algn="just" defTabSz="266700" fontAlgn="auto">
              <a:lnSpc>
                <a:spcPct val="100000"/>
              </a:lnSpc>
              <a:spcBef>
                <a:spcPct val="0"/>
              </a:spcBef>
              <a:spcAft>
                <a:spcPct val="0"/>
              </a:spcAft>
            </a:pPr>
            <a:r>
              <a:rPr lang="en-US">
                <a:latin typeface="微软雅黑" panose="020B0503020204020204" charset="-122"/>
                <a:ea typeface="微软雅黑" panose="020B0503020204020204" charset="-122"/>
                <a:cs typeface="微软雅黑" panose="020B0503020204020204" charset="-122"/>
                <a:sym typeface="+mn-ea"/>
              </a:rPr>
              <a:t>6.</a:t>
            </a:r>
            <a:r>
              <a:rPr lang="zh-CN">
                <a:latin typeface="微软雅黑" panose="020B0503020204020204" charset="-122"/>
                <a:ea typeface="微软雅黑" panose="020B0503020204020204" charset="-122"/>
                <a:cs typeface="微软雅黑" panose="020B0503020204020204" charset="-122"/>
                <a:sym typeface="+mn-ea"/>
              </a:rPr>
              <a:t>删除数据：使用</a:t>
            </a:r>
            <a:r>
              <a:rPr lang="en-US">
                <a:latin typeface="微软雅黑" panose="020B0503020204020204" charset="-122"/>
                <a:ea typeface="微软雅黑" panose="020B0503020204020204" charset="-122"/>
                <a:cs typeface="微软雅黑" panose="020B0503020204020204" charset="-122"/>
                <a:sym typeface="+mn-ea"/>
              </a:rPr>
              <a:t>DELETE</a:t>
            </a:r>
            <a:r>
              <a:rPr lang="zh-CN">
                <a:latin typeface="微软雅黑" panose="020B0503020204020204" charset="-122"/>
                <a:ea typeface="微软雅黑" panose="020B0503020204020204" charset="-122"/>
                <a:cs typeface="微软雅黑" panose="020B0503020204020204" charset="-122"/>
                <a:sym typeface="+mn-ea"/>
              </a:rPr>
              <a:t>语句从表中删除数据。</a:t>
            </a:r>
            <a:endParaRPr lang="zh-CN">
              <a:latin typeface="微软雅黑" panose="020B0503020204020204" charset="-122"/>
              <a:ea typeface="微软雅黑" panose="020B0503020204020204" charset="-122"/>
              <a:cs typeface="微软雅黑" panose="020B0503020204020204" charset="-122"/>
            </a:endParaRPr>
          </a:p>
          <a:p>
            <a:pPr indent="266700" algn="just" defTabSz="266700" fontAlgn="auto">
              <a:lnSpc>
                <a:spcPct val="100000"/>
              </a:lnSpc>
              <a:spcBef>
                <a:spcPct val="0"/>
              </a:spcBef>
              <a:spcAft>
                <a:spcPct val="0"/>
              </a:spcAft>
            </a:pPr>
            <a:r>
              <a:rPr lang="en-US">
                <a:latin typeface="微软雅黑" panose="020B0503020204020204" charset="-122"/>
                <a:ea typeface="微软雅黑" panose="020B0503020204020204" charset="-122"/>
                <a:cs typeface="微软雅黑" panose="020B0503020204020204" charset="-122"/>
                <a:sym typeface="+mn-ea"/>
              </a:rPr>
              <a:t>7.</a:t>
            </a:r>
            <a:r>
              <a:rPr lang="zh-CN">
                <a:latin typeface="微软雅黑" panose="020B0503020204020204" charset="-122"/>
                <a:ea typeface="微软雅黑" panose="020B0503020204020204" charset="-122"/>
                <a:cs typeface="微软雅黑" panose="020B0503020204020204" charset="-122"/>
                <a:sym typeface="+mn-ea"/>
              </a:rPr>
              <a:t>执行事务：使用事务来确保一组操作要么全部成功要么全部失败，保持数据的一致性。</a:t>
            </a:r>
            <a:endParaRPr lang="zh-CN">
              <a:latin typeface="微软雅黑" panose="020B0503020204020204" charset="-122"/>
              <a:ea typeface="微软雅黑" panose="020B0503020204020204" charset="-122"/>
              <a:cs typeface="微软雅黑" panose="020B0503020204020204" charset="-122"/>
            </a:endParaRPr>
          </a:p>
          <a:p>
            <a:pPr indent="266700" algn="just" defTabSz="266700" fontAlgn="auto">
              <a:lnSpc>
                <a:spcPct val="100000"/>
              </a:lnSpc>
              <a:spcBef>
                <a:spcPct val="0"/>
              </a:spcBef>
              <a:spcAft>
                <a:spcPct val="0"/>
              </a:spcAft>
            </a:pPr>
            <a:r>
              <a:rPr lang="en-US">
                <a:latin typeface="微软雅黑" panose="020B0503020204020204" charset="-122"/>
                <a:ea typeface="微软雅黑" panose="020B0503020204020204" charset="-122"/>
                <a:cs typeface="微软雅黑" panose="020B0503020204020204" charset="-122"/>
                <a:sym typeface="+mn-ea"/>
              </a:rPr>
              <a:t>8.</a:t>
            </a:r>
            <a:r>
              <a:rPr lang="zh-CN">
                <a:latin typeface="微软雅黑" panose="020B0503020204020204" charset="-122"/>
                <a:ea typeface="微软雅黑" panose="020B0503020204020204" charset="-122"/>
                <a:cs typeface="微软雅黑" panose="020B0503020204020204" charset="-122"/>
                <a:sym typeface="+mn-ea"/>
              </a:rPr>
              <a:t>使用索引和优化查询：通过创建适当的索引和优化查询语句，提高数据库查询的性能。</a:t>
            </a:r>
            <a:endParaRPr lang="zh-CN">
              <a:latin typeface="微软雅黑" panose="020B0503020204020204" charset="-122"/>
              <a:ea typeface="微软雅黑" panose="020B0503020204020204" charset="-122"/>
              <a:cs typeface="微软雅黑" panose="020B0503020204020204" charset="-122"/>
              <a:sym typeface="+mn-ea"/>
            </a:endParaRPr>
          </a:p>
          <a:p>
            <a:pPr indent="266700" algn="just" defTabSz="266700" fontAlgn="auto">
              <a:lnSpc>
                <a:spcPct val="100000"/>
              </a:lnSpc>
              <a:spcBef>
                <a:spcPct val="0"/>
              </a:spcBef>
              <a:spcAft>
                <a:spcPct val="0"/>
              </a:spcAft>
            </a:pPr>
            <a:r>
              <a:rPr lang="en-US">
                <a:latin typeface="微软雅黑" panose="020B0503020204020204" charset="-122"/>
                <a:ea typeface="微软雅黑" panose="020B0503020204020204" charset="-122"/>
                <a:cs typeface="微软雅黑" panose="020B0503020204020204" charset="-122"/>
                <a:sym typeface="+mn-ea"/>
              </a:rPr>
              <a:t>9.</a:t>
            </a:r>
            <a:r>
              <a:rPr lang="zh-CN">
                <a:latin typeface="微软雅黑" panose="020B0503020204020204" charset="-122"/>
                <a:ea typeface="微软雅黑" panose="020B0503020204020204" charset="-122"/>
                <a:cs typeface="微软雅黑" panose="020B0503020204020204" charset="-122"/>
                <a:sym typeface="+mn-ea"/>
              </a:rPr>
              <a:t>备份和恢复数据：使用备份工具或编程方法对数据库进行备份，并在需要时恢复数据。</a:t>
            </a:r>
            <a:endParaRPr lang="zh-CN">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p:txBody>
      </p:sp>
      <p:grpSp>
        <p:nvGrpSpPr>
          <p:cNvPr id="300009" name="Group 3"/>
          <p:cNvGrpSpPr/>
          <p:nvPr/>
        </p:nvGrpSpPr>
        <p:grpSpPr>
          <a:xfrm>
            <a:off x="10607135" y="654558"/>
            <a:ext cx="575977" cy="577215"/>
            <a:chOff x="10607135" y="654558"/>
            <a:chExt cx="575977" cy="577215"/>
          </a:xfrm>
        </p:grpSpPr>
        <p:sp>
          <p:nvSpPr>
            <p:cNvPr id="4" name="AutoShape 4"/>
            <p:cNvSpPr/>
            <p:nvPr/>
          </p:nvSpPr>
          <p:spPr>
            <a:xfrm>
              <a:off x="10607135" y="654558"/>
              <a:ext cx="575977" cy="577215"/>
            </a:xfrm>
            <a:prstGeom prst="ellipse">
              <a:avLst/>
            </a:prstGeom>
            <a:solidFill>
              <a:srgbClr val="1369B2">
                <a:alpha val="100000"/>
              </a:srgbClr>
            </a:solidFill>
          </p:spPr>
        </p:sp>
        <p:sp>
          <p:nvSpPr>
            <p:cNvPr id="5" name="Freeform 5"/>
            <p:cNvSpPr/>
            <p:nvPr/>
          </p:nvSpPr>
          <p:spPr>
            <a:xfrm>
              <a:off x="10735247" y="776097"/>
              <a:ext cx="319659" cy="334327"/>
            </a:xfrm>
            <a:custGeom>
              <a:avLst/>
              <a:gdLst/>
              <a:ahLst/>
              <a:cxnLst/>
              <a:rect l="l" t="t"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path>
                <a:path w="581" h="609">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path>
                <a:path w="581" h="609">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path>
                <a:path w="581" h="609">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path>
                <a:path w="581" h="609">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path>
                <a:path w="581" h="609">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path>
                <a:path w="581" h="609">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path>
                <a:path w="581" h="609">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path>
              </a:pathLst>
            </a:custGeom>
            <a:solidFill>
              <a:srgbClr val="FFFFFF">
                <a:alpha val="100000"/>
              </a:srgbClr>
            </a:solidFill>
          </p:spPr>
        </p:sp>
      </p:grpSp>
      <p:grpSp>
        <p:nvGrpSpPr>
          <p:cNvPr id="300012" name="Group 6"/>
          <p:cNvGrpSpPr/>
          <p:nvPr/>
        </p:nvGrpSpPr>
        <p:grpSpPr>
          <a:xfrm>
            <a:off x="8879110" y="655129"/>
            <a:ext cx="575977" cy="576167"/>
            <a:chOff x="8879110" y="655129"/>
            <a:chExt cx="575977" cy="576167"/>
          </a:xfrm>
        </p:grpSpPr>
        <p:sp>
          <p:nvSpPr>
            <p:cNvPr id="300013" name="AutoShape 7"/>
            <p:cNvSpPr/>
            <p:nvPr/>
          </p:nvSpPr>
          <p:spPr>
            <a:xfrm>
              <a:off x="8879110" y="655129"/>
              <a:ext cx="575977" cy="576167"/>
            </a:xfrm>
            <a:prstGeom prst="ellipse">
              <a:avLst/>
            </a:prstGeom>
            <a:solidFill>
              <a:srgbClr val="F79600">
                <a:alpha val="100000"/>
              </a:srgbClr>
            </a:solidFill>
          </p:spPr>
        </p:sp>
        <p:sp>
          <p:nvSpPr>
            <p:cNvPr id="300014" name="Freeform 8"/>
            <p:cNvSpPr/>
            <p:nvPr/>
          </p:nvSpPr>
          <p:spPr>
            <a:xfrm>
              <a:off x="9016555" y="777240"/>
              <a:ext cx="334232" cy="331851"/>
            </a:xfrm>
            <a:custGeom>
              <a:avLst/>
              <a:gdLst/>
              <a:ahLst/>
              <a:cxnLst/>
              <a:rect l="l" t="t"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path>
                <a:path w="609" h="602">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path>
                <a:path w="609" h="602">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path>
              </a:pathLst>
            </a:custGeom>
            <a:solidFill>
              <a:srgbClr val="FFFFFF">
                <a:alpha val="100000"/>
              </a:srgbClr>
            </a:solidFill>
          </p:spPr>
        </p:sp>
      </p:grpSp>
      <p:grpSp>
        <p:nvGrpSpPr>
          <p:cNvPr id="300015" name="Group 9"/>
          <p:cNvGrpSpPr/>
          <p:nvPr/>
        </p:nvGrpSpPr>
        <p:grpSpPr>
          <a:xfrm>
            <a:off x="9743123" y="654558"/>
            <a:ext cx="577025" cy="577215"/>
            <a:chOff x="9743123" y="654558"/>
            <a:chExt cx="577025" cy="577215"/>
          </a:xfrm>
        </p:grpSpPr>
        <p:sp>
          <p:nvSpPr>
            <p:cNvPr id="7" name="AutoShape 10"/>
            <p:cNvSpPr/>
            <p:nvPr/>
          </p:nvSpPr>
          <p:spPr>
            <a:xfrm>
              <a:off x="9743123" y="654558"/>
              <a:ext cx="577025" cy="577215"/>
            </a:xfrm>
            <a:prstGeom prst="ellipse">
              <a:avLst/>
            </a:prstGeom>
            <a:solidFill>
              <a:srgbClr val="7F7F7F">
                <a:alpha val="100000"/>
              </a:srgbClr>
            </a:solidFill>
          </p:spPr>
        </p:sp>
        <p:sp>
          <p:nvSpPr>
            <p:cNvPr id="8" name="Freeform 11"/>
            <p:cNvSpPr/>
            <p:nvPr/>
          </p:nvSpPr>
          <p:spPr>
            <a:xfrm>
              <a:off x="9900856" y="791813"/>
              <a:ext cx="261556" cy="302800"/>
            </a:xfrm>
            <a:custGeom>
              <a:avLst/>
              <a:gdLst/>
              <a:ahLst/>
              <a:cxnLst/>
              <a:rect l="l" t="t"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path>
                <a:path w="475" h="552">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path>
                <a:path w="475" h="552">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path>
                <a:path w="475" h="552">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path>
                <a:path w="475" h="552">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path>
              </a:pathLst>
            </a:custGeom>
            <a:solidFill>
              <a:srgbClr val="FFFFFF">
                <a:alpha val="100000"/>
              </a:srgbClr>
            </a:solidFill>
          </p:spPr>
        </p:sp>
      </p:grpSp>
      <p:grpSp>
        <p:nvGrpSpPr>
          <p:cNvPr id="300018" name="Group 12"/>
          <p:cNvGrpSpPr/>
          <p:nvPr/>
        </p:nvGrpSpPr>
        <p:grpSpPr>
          <a:xfrm>
            <a:off x="7151180" y="654558"/>
            <a:ext cx="577025" cy="577215"/>
            <a:chOff x="7151180" y="654558"/>
            <a:chExt cx="577025" cy="577215"/>
          </a:xfrm>
        </p:grpSpPr>
        <p:sp>
          <p:nvSpPr>
            <p:cNvPr id="300019" name="AutoShape 13"/>
            <p:cNvSpPr/>
            <p:nvPr/>
          </p:nvSpPr>
          <p:spPr>
            <a:xfrm>
              <a:off x="7151180" y="654558"/>
              <a:ext cx="577025" cy="577215"/>
            </a:xfrm>
            <a:prstGeom prst="ellipse">
              <a:avLst/>
            </a:prstGeom>
            <a:solidFill>
              <a:srgbClr val="1369B2">
                <a:alpha val="100000"/>
              </a:srgbClr>
            </a:solidFill>
          </p:spPr>
        </p:sp>
        <p:sp>
          <p:nvSpPr>
            <p:cNvPr id="300020" name="Freeform 14"/>
            <p:cNvSpPr/>
            <p:nvPr/>
          </p:nvSpPr>
          <p:spPr>
            <a:xfrm>
              <a:off x="7273861" y="802672"/>
              <a:ext cx="331756" cy="280988"/>
            </a:xfrm>
            <a:custGeom>
              <a:avLst/>
              <a:gdLst/>
              <a:ahLst/>
              <a:cxnLst/>
              <a:rect l="l" t="t"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path>
                <a:path w="602" h="510">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path>
                <a:path w="602" h="510">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path>
                <a:path w="602" h="510">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path>
              </a:pathLst>
            </a:custGeom>
            <a:solidFill>
              <a:srgbClr val="FFFFFF">
                <a:alpha val="100000"/>
              </a:srgbClr>
            </a:solidFill>
          </p:spPr>
        </p:sp>
      </p:grpSp>
      <p:grpSp>
        <p:nvGrpSpPr>
          <p:cNvPr id="300021" name="Group 15"/>
          <p:cNvGrpSpPr/>
          <p:nvPr/>
        </p:nvGrpSpPr>
        <p:grpSpPr>
          <a:xfrm>
            <a:off x="8015192" y="654558"/>
            <a:ext cx="577025" cy="577215"/>
            <a:chOff x="8015192" y="654558"/>
            <a:chExt cx="577025" cy="577215"/>
          </a:xfrm>
        </p:grpSpPr>
        <p:sp>
          <p:nvSpPr>
            <p:cNvPr id="300022" name="AutoShape 16"/>
            <p:cNvSpPr/>
            <p:nvPr/>
          </p:nvSpPr>
          <p:spPr>
            <a:xfrm>
              <a:off x="8015192" y="654558"/>
              <a:ext cx="577025" cy="577215"/>
            </a:xfrm>
            <a:prstGeom prst="ellipse">
              <a:avLst/>
            </a:prstGeom>
            <a:solidFill>
              <a:srgbClr val="3992DB">
                <a:alpha val="100000"/>
              </a:srgbClr>
            </a:solidFill>
          </p:spPr>
        </p:sp>
        <p:sp>
          <p:nvSpPr>
            <p:cNvPr id="300023" name="Freeform 17"/>
            <p:cNvSpPr/>
            <p:nvPr/>
          </p:nvSpPr>
          <p:spPr>
            <a:xfrm>
              <a:off x="8150638" y="777240"/>
              <a:ext cx="331756" cy="331851"/>
            </a:xfrm>
            <a:custGeom>
              <a:avLst/>
              <a:gdLst/>
              <a:ahLst/>
              <a:cxnLst/>
              <a:rect l="l" t="t" r="r" b="b"/>
              <a:pathLst>
                <a:path w="602" h="602">
                  <a:moveTo>
                    <a:pt x="332" y="268"/>
                  </a:moveTo>
                  <a:lnTo>
                    <a:pt x="332" y="268"/>
                  </a:lnTo>
                  <a:cubicBezTo>
                    <a:pt x="332" y="0"/>
                    <a:pt x="332" y="0"/>
                    <a:pt x="332" y="0"/>
                  </a:cubicBezTo>
                  <a:cubicBezTo>
                    <a:pt x="481" y="0"/>
                    <a:pt x="601" y="120"/>
                    <a:pt x="601" y="268"/>
                  </a:cubicBezTo>
                  <a:lnTo>
                    <a:pt x="332" y="268"/>
                  </a:lnTo>
                  <a:close/>
                </a:path>
                <a:path w="602" h="602">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path>
              </a:pathLst>
            </a:custGeom>
            <a:solidFill>
              <a:srgbClr val="FFFFFF">
                <a:alpha val="100000"/>
              </a:srgbClr>
            </a:solidFill>
          </p:spPr>
        </p:sp>
      </p:grpSp>
      <p:sp>
        <p:nvSpPr>
          <p:cNvPr id="300024" name="TextBox 19"/>
          <p:cNvSpPr txBox="1"/>
          <p:nvPr/>
        </p:nvSpPr>
        <p:spPr>
          <a:xfrm>
            <a:off x="671292" y="572758"/>
            <a:ext cx="3911746" cy="662532"/>
          </a:xfrm>
          <a:prstGeom prst="rect">
            <a:avLst/>
          </a:prstGeom>
        </p:spPr>
        <p:txBody>
          <a:bodyPr vert="horz" wrap="square" lIns="121920" tIns="60960" rIns="121920" bIns="0" rtlCol="0" anchor="ctr" anchorCtr="0">
            <a:normAutofit/>
          </a:bodyPr>
          <a:lstStyle/>
          <a:p>
            <a:pPr algn="ctr">
              <a:lnSpc>
                <a:spcPct val="100000"/>
              </a:lnSpc>
              <a:spcBef>
                <a:spcPts val="770"/>
              </a:spcBef>
            </a:pPr>
            <a:r>
              <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rPr>
              <a:t>本章小结</a:t>
            </a:r>
            <a:endParaRPr lang="zh-CN" altLang="en-US" sz="3200" b="1">
              <a:solidFill>
                <a:srgbClr val="1369B2">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tags/tag1.xml><?xml version="1.0" encoding="utf-8"?>
<p:tagLst xmlns:p="http://schemas.openxmlformats.org/presentationml/2006/main">
  <p:tag name="KSO_WM_DIAGRAM_VIRTUALLY_FRAME" val="{&quot;height&quot;:351.5,&quot;left&quot;:76.15866141732283,&quot;top&quot;:111.25,&quot;width&quot;:776.3913385826771}"/>
</p:tagLst>
</file>

<file path=ppt/tags/tag10.xml><?xml version="1.0" encoding="utf-8"?>
<p:tagLst xmlns:p="http://schemas.openxmlformats.org/presentationml/2006/main">
  <p:tag name="KSO_WM_DIAGRAM_VIRTUALLY_FRAME" val="{&quot;height&quot;:351.5,&quot;left&quot;:76.15866141732283,&quot;top&quot;:111.25,&quot;width&quot;:776.3913385826771}"/>
</p:tagLst>
</file>

<file path=ppt/tags/tag11.xml><?xml version="1.0" encoding="utf-8"?>
<p:tagLst xmlns:p="http://schemas.openxmlformats.org/presentationml/2006/main">
  <p:tag name="KSO_WM_DIAGRAM_VIRTUALLY_FRAME" val="{&quot;height&quot;:351.5,&quot;left&quot;:76.15866141732283,&quot;top&quot;:111.25,&quot;width&quot;:776.3913385826771}"/>
</p:tagLst>
</file>

<file path=ppt/tags/tag12.xml><?xml version="1.0" encoding="utf-8"?>
<p:tagLst xmlns:p="http://schemas.openxmlformats.org/presentationml/2006/main">
  <p:tag name="KSO_WM_DIAGRAM_VIRTUALLY_FRAME" val="{&quot;height&quot;:351.5,&quot;left&quot;:76.15866141732283,&quot;top&quot;:111.25,&quot;width&quot;:776.3913385826771}"/>
</p:tagLst>
</file>

<file path=ppt/tags/tag13.xml><?xml version="1.0" encoding="utf-8"?>
<p:tagLst xmlns:p="http://schemas.openxmlformats.org/presentationml/2006/main">
  <p:tag name="KSO_WM_DIAGRAM_VIRTUALLY_FRAME" val="{&quot;height&quot;:351.5,&quot;left&quot;:76.15866141732283,&quot;top&quot;:111.25,&quot;width&quot;:776.3913385826771}"/>
</p:tagLst>
</file>

<file path=ppt/tags/tag14.xml><?xml version="1.0" encoding="utf-8"?>
<p:tagLst xmlns:p="http://schemas.openxmlformats.org/presentationml/2006/main">
  <p:tag name="KSO_WM_DIAGRAM_VIRTUALLY_FRAME" val="{&quot;height&quot;:351.5,&quot;left&quot;:76.15866141732283,&quot;top&quot;:111.25,&quot;width&quot;:776.3913385826771}"/>
</p:tagLst>
</file>

<file path=ppt/tags/tag15.xml><?xml version="1.0" encoding="utf-8"?>
<p:tagLst xmlns:p="http://schemas.openxmlformats.org/presentationml/2006/main">
  <p:tag name="KSO_WM_DIAGRAM_VIRTUALLY_FRAME" val="{&quot;height&quot;:351.5,&quot;left&quot;:76.15866141732283,&quot;top&quot;:111.25,&quot;width&quot;:776.3913385826771}"/>
</p:tagLst>
</file>

<file path=ppt/tags/tag16.xml><?xml version="1.0" encoding="utf-8"?>
<p:tagLst xmlns:p="http://schemas.openxmlformats.org/presentationml/2006/main">
  <p:tag name="TABLE_ENDDRAG_ORIGIN_RECT" val="361*109"/>
  <p:tag name="TABLE_ENDDRAG_RECT" val="519*130*361*109"/>
</p:tagLst>
</file>

<file path=ppt/tags/tag17.xml><?xml version="1.0" encoding="utf-8"?>
<p:tagLst xmlns:p="http://schemas.openxmlformats.org/presentationml/2006/main">
  <p:tag name="TABLE_ENDDRAG_ORIGIN_RECT" val="398*345"/>
  <p:tag name="TABLE_ENDDRAG_RECT" val="51*135*398*345"/>
</p:tagLst>
</file>

<file path=ppt/tags/tag18.xml><?xml version="1.0" encoding="utf-8"?>
<p:tagLst xmlns:p="http://schemas.openxmlformats.org/presentationml/2006/main">
  <p:tag name="commondata" val="eyJoZGlkIjoiM2I1ZTlhMjVjZDY4ZWNjYjI0MjFkOTg2M2QyZmRlMmYifQ=="/>
</p:tagLst>
</file>

<file path=ppt/tags/tag2.xml><?xml version="1.0" encoding="utf-8"?>
<p:tagLst xmlns:p="http://schemas.openxmlformats.org/presentationml/2006/main">
  <p:tag name="KSO_WM_DIAGRAM_VIRTUALLY_FRAME" val="{&quot;height&quot;:351.5,&quot;left&quot;:76.15866141732283,&quot;top&quot;:111.25,&quot;width&quot;:776.3913385826771}"/>
</p:tagLst>
</file>

<file path=ppt/tags/tag3.xml><?xml version="1.0" encoding="utf-8"?>
<p:tagLst xmlns:p="http://schemas.openxmlformats.org/presentationml/2006/main">
  <p:tag name="KSO_WM_DIAGRAM_VIRTUALLY_FRAME" val="{&quot;height&quot;:351.5,&quot;left&quot;:76.15866141732283,&quot;top&quot;:111.25,&quot;width&quot;:776.3913385826771}"/>
</p:tagLst>
</file>

<file path=ppt/tags/tag4.xml><?xml version="1.0" encoding="utf-8"?>
<p:tagLst xmlns:p="http://schemas.openxmlformats.org/presentationml/2006/main">
  <p:tag name="KSO_WM_DIAGRAM_VIRTUALLY_FRAME" val="{&quot;height&quot;:351.5,&quot;left&quot;:76.15866141732283,&quot;top&quot;:111.25,&quot;width&quot;:776.3913385826771}"/>
</p:tagLst>
</file>

<file path=ppt/tags/tag5.xml><?xml version="1.0" encoding="utf-8"?>
<p:tagLst xmlns:p="http://schemas.openxmlformats.org/presentationml/2006/main">
  <p:tag name="KSO_WM_DIAGRAM_VIRTUALLY_FRAME" val="{&quot;height&quot;:351.5,&quot;left&quot;:76.15866141732283,&quot;top&quot;:111.25,&quot;width&quot;:776.3913385826771}"/>
</p:tagLst>
</file>

<file path=ppt/tags/tag6.xml><?xml version="1.0" encoding="utf-8"?>
<p:tagLst xmlns:p="http://schemas.openxmlformats.org/presentationml/2006/main">
  <p:tag name="KSO_WM_DIAGRAM_VIRTUALLY_FRAME" val="{&quot;height&quot;:351.5,&quot;left&quot;:76.15866141732283,&quot;top&quot;:111.25,&quot;width&quot;:776.3913385826771}"/>
</p:tagLst>
</file>

<file path=ppt/tags/tag7.xml><?xml version="1.0" encoding="utf-8"?>
<p:tagLst xmlns:p="http://schemas.openxmlformats.org/presentationml/2006/main">
  <p:tag name="KSO_WM_DIAGRAM_VIRTUALLY_FRAME" val="{&quot;height&quot;:351.5,&quot;left&quot;:76.15866141732283,&quot;top&quot;:111.25,&quot;width&quot;:776.3913385826771}"/>
</p:tagLst>
</file>

<file path=ppt/tags/tag8.xml><?xml version="1.0" encoding="utf-8"?>
<p:tagLst xmlns:p="http://schemas.openxmlformats.org/presentationml/2006/main">
  <p:tag name="KSO_WM_DIAGRAM_VIRTUALLY_FRAME" val="{&quot;height&quot;:351.5,&quot;left&quot;:76.15866141732283,&quot;top&quot;:111.25,&quot;width&quot;:776.3913385826771}"/>
</p:tagLst>
</file>

<file path=ppt/tags/tag9.xml><?xml version="1.0" encoding="utf-8"?>
<p:tagLst xmlns:p="http://schemas.openxmlformats.org/presentationml/2006/main">
  <p:tag name="KSO_WM_DIAGRAM_VIRTUALLY_FRAME" val="{&quot;height&quot;:351.5,&quot;left&quot;:76.15866141732283,&quot;top&quot;:111.25,&quot;width&quot;:776.3913385826771}"/>
</p:tagLst>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F79600"/>
      </a:accent1>
      <a:accent2>
        <a:srgbClr val="F79600"/>
      </a:accent2>
      <a:accent3>
        <a:srgbClr val="F79600"/>
      </a:accent3>
      <a:accent4>
        <a:srgbClr val="F79600"/>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F79600"/>
      </a:accent1>
      <a:accent2>
        <a:srgbClr val="F79600"/>
      </a:accent2>
      <a:accent3>
        <a:srgbClr val="F79600"/>
      </a:accent3>
      <a:accent4>
        <a:srgbClr val="F79600"/>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19861</Words>
  <Application>WPS 演示</Application>
  <PresentationFormat>自定义</PresentationFormat>
  <Paragraphs>1040</Paragraphs>
  <Slides>91</Slides>
  <Notes>99</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91</vt:i4>
      </vt:variant>
    </vt:vector>
  </HeadingPairs>
  <TitlesOfParts>
    <vt:vector size="102" baseType="lpstr">
      <vt:lpstr>Arial</vt:lpstr>
      <vt:lpstr>宋体</vt:lpstr>
      <vt:lpstr>Wingdings</vt:lpstr>
      <vt:lpstr>微软雅黑</vt:lpstr>
      <vt:lpstr>Source Han Sans K Bold</vt:lpstr>
      <vt:lpstr>Yu Gothic UI Semibold</vt:lpstr>
      <vt:lpstr>Calibri</vt:lpstr>
      <vt:lpstr>Arial Unicode MS</vt:lpstr>
      <vt:lpstr>等线</vt:lpstr>
      <vt:lpstr>Times New Roman</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张云岗</cp:lastModifiedBy>
  <cp:revision>77</cp:revision>
  <dcterms:created xsi:type="dcterms:W3CDTF">2006-08-16T00:00:00Z</dcterms:created>
  <dcterms:modified xsi:type="dcterms:W3CDTF">2025-08-05T15:51:31Z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D64840F54808477B8B0F49D07F629481_12</vt:lpwstr>
  </property>
  <property fmtid="{D5CDD505-2E9C-101B-9397-08002B2CF9AE}" pid="3" name="KSOProductBuildVer">
    <vt:lpwstr>2052-12.1.0.18276</vt:lpwstr>
  </property>
</Properties>
</file>